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5" r:id="rId1"/>
  </p:sldMasterIdLst>
  <p:sldIdLst>
    <p:sldId id="256" r:id="rId2"/>
    <p:sldId id="261" r:id="rId3"/>
    <p:sldId id="258" r:id="rId4"/>
    <p:sldId id="262" r:id="rId5"/>
    <p:sldId id="264" r:id="rId6"/>
    <p:sldId id="260"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D75A3E-6810-0472-0E0B-DDDFDC590B72}" v="1536" dt="2023-04-19T08:17:15.111"/>
    <p1510:client id="{5D12D1F4-0B6E-429E-8050-5B5F80EC272C}" v="98" dt="2023-04-18T21:00:20.998"/>
    <p1510:client id="{78431413-CF87-8A7A-A113-BBF429505E37}" v="98" dt="2023-04-19T16:14:25.892"/>
    <p1510:client id="{9BF599BC-6C1F-9E3F-9816-FC1C12759962}" v="795" dt="2023-04-19T06:39:38.5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nvGrpSpPr>
            <p:cNvPr id="13" name="Group 12">
              <a:extLst>
                <a:ext uri="{FF2B5EF4-FFF2-40B4-BE49-F238E27FC236}">
                  <a16:creationId xmlns:a16="http://schemas.microsoft.com/office/drawing/2014/main"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en-US"/>
              <a:t>Click to edit Master title style</a:t>
            </a:r>
          </a:p>
        </p:txBody>
      </p:sp>
      <p:sp>
        <p:nvSpPr>
          <p:cNvPr id="3" name="Subtitle 2">
            <a:extLst>
              <a:ext uri="{FF2B5EF4-FFF2-40B4-BE49-F238E27FC236}">
                <a16:creationId xmlns:a16="http://schemas.microsoft.com/office/drawing/2014/main"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5D880B4-5679-491C-963F-EC47B048C559}"/>
              </a:ext>
            </a:extLst>
          </p:cNvPr>
          <p:cNvSpPr>
            <a:spLocks noGrp="1"/>
          </p:cNvSpPr>
          <p:nvPr>
            <p:ph type="dt" sz="half" idx="10"/>
          </p:nvPr>
        </p:nvSpPr>
        <p:spPr/>
        <p:txBody>
          <a:bodyPr/>
          <a:lstStyle/>
          <a:p>
            <a:fld id="{7CF0BCE0-945C-4FDF-95A1-2149B1FF5B83}" type="datetimeFigureOut">
              <a:rPr lang="en-US" smtClean="0"/>
              <a:t>4/19/2023</a:t>
            </a:fld>
            <a:endParaRPr lang="en-US"/>
          </a:p>
        </p:txBody>
      </p:sp>
      <p:sp>
        <p:nvSpPr>
          <p:cNvPr id="5" name="Footer Placeholder 4">
            <a:extLst>
              <a:ext uri="{FF2B5EF4-FFF2-40B4-BE49-F238E27FC236}">
                <a16:creationId xmlns:a16="http://schemas.microsoft.com/office/drawing/2014/main" id="{01865D6D-3F98-4BE8-A069-B9640990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0CD51D-8E06-4959-88C9-647415079FC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2648553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a16="http://schemas.microsoft.com/office/drawing/2014/main"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a16="http://schemas.microsoft.com/office/drawing/2014/main"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a16="http://schemas.microsoft.com/office/drawing/2014/main"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88F1FF59-E1BE-4475-953B-5BF6FBC10C57}"/>
              </a:ext>
            </a:extLst>
          </p:cNvPr>
          <p:cNvSpPr>
            <a:spLocks noGrp="1"/>
          </p:cNvSpPr>
          <p:nvPr>
            <p:ph type="title"/>
          </p:nvPr>
        </p:nvSpPr>
        <p:spPr>
          <a:xfrm>
            <a:off x="540000" y="540000"/>
            <a:ext cx="11090273" cy="1800224"/>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8F1F045-44C5-4165-A640-4E4D33A59580}"/>
              </a:ext>
            </a:extLst>
          </p:cNvPr>
          <p:cNvSpPr>
            <a:spLocks noGrp="1"/>
          </p:cNvSpPr>
          <p:nvPr>
            <p:ph type="body" orient="vert" idx="1"/>
          </p:nvPr>
        </p:nvSpPr>
        <p:spPr>
          <a:xfrm>
            <a:off x="540000" y="2528887"/>
            <a:ext cx="11090276" cy="37798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17047A-D05B-44E9-A240-BDB881C4296A}"/>
              </a:ext>
            </a:extLst>
          </p:cNvPr>
          <p:cNvSpPr>
            <a:spLocks noGrp="1"/>
          </p:cNvSpPr>
          <p:nvPr>
            <p:ph type="dt" sz="half" idx="10"/>
          </p:nvPr>
        </p:nvSpPr>
        <p:spPr/>
        <p:txBody>
          <a:bodyPr/>
          <a:lstStyle/>
          <a:p>
            <a:fld id="{7CF0BCE0-945C-4FDF-95A1-2149B1FF5B83}" type="datetimeFigureOut">
              <a:rPr lang="en-US" smtClean="0"/>
              <a:t>4/19/2023</a:t>
            </a:fld>
            <a:endParaRPr lang="en-US"/>
          </a:p>
        </p:txBody>
      </p:sp>
      <p:sp>
        <p:nvSpPr>
          <p:cNvPr id="5" name="Footer Placeholder 4">
            <a:extLst>
              <a:ext uri="{FF2B5EF4-FFF2-40B4-BE49-F238E27FC236}">
                <a16:creationId xmlns:a16="http://schemas.microsoft.com/office/drawing/2014/main" id="{7FDCB2E8-A68D-478D-A728-C9612848C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E4F1D-3280-4DB5-B2E0-DA7F10717EB4}"/>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268508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a16="http://schemas.microsoft.com/office/drawing/2014/main"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a16="http://schemas.microsoft.com/office/drawing/2014/main"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a16="http://schemas.microsoft.com/office/drawing/2014/main"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Vertical Title 1">
            <a:extLst>
              <a:ext uri="{FF2B5EF4-FFF2-40B4-BE49-F238E27FC236}">
                <a16:creationId xmlns:a16="http://schemas.microsoft.com/office/drawing/2014/main" id="{737FFCCA-9DBF-4E0A-BDC6-F7B8F39BD72F}"/>
              </a:ext>
            </a:extLst>
          </p:cNvPr>
          <p:cNvSpPr>
            <a:spLocks noGrp="1"/>
          </p:cNvSpPr>
          <p:nvPr>
            <p:ph type="title" orient="vert"/>
          </p:nvPr>
        </p:nvSpPr>
        <p:spPr>
          <a:xfrm>
            <a:off x="9012238" y="539999"/>
            <a:ext cx="2628900" cy="576872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11F1B23-21CD-4A3B-938B-5502019A13CD}"/>
              </a:ext>
            </a:extLst>
          </p:cNvPr>
          <p:cNvSpPr>
            <a:spLocks noGrp="1"/>
          </p:cNvSpPr>
          <p:nvPr>
            <p:ph type="body" orient="vert" idx="1"/>
          </p:nvPr>
        </p:nvSpPr>
        <p:spPr>
          <a:xfrm>
            <a:off x="550863" y="539999"/>
            <a:ext cx="8245475" cy="57687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99C884-5A98-4C01-BB89-098AC6966496}"/>
              </a:ext>
            </a:extLst>
          </p:cNvPr>
          <p:cNvSpPr>
            <a:spLocks noGrp="1"/>
          </p:cNvSpPr>
          <p:nvPr>
            <p:ph type="dt" sz="half" idx="10"/>
          </p:nvPr>
        </p:nvSpPr>
        <p:spPr/>
        <p:txBody>
          <a:bodyPr/>
          <a:lstStyle/>
          <a:p>
            <a:fld id="{7CF0BCE0-945C-4FDF-95A1-2149B1FF5B83}" type="datetimeFigureOut">
              <a:rPr lang="en-US" smtClean="0"/>
              <a:t>4/19/2023</a:t>
            </a:fld>
            <a:endParaRPr lang="en-US"/>
          </a:p>
        </p:txBody>
      </p:sp>
      <p:sp>
        <p:nvSpPr>
          <p:cNvPr id="5" name="Footer Placeholder 4">
            <a:extLst>
              <a:ext uri="{FF2B5EF4-FFF2-40B4-BE49-F238E27FC236}">
                <a16:creationId xmlns:a16="http://schemas.microsoft.com/office/drawing/2014/main" id="{7DF54D22-9CD7-4FC6-9444-21948246C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AECC14-D66C-401A-A0C9-DFCA5533A5C7}"/>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7252329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a16="http://schemas.microsoft.com/office/drawing/2014/main"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a16="http://schemas.microsoft.com/office/drawing/2014/main"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a16="http://schemas.microsoft.com/office/drawing/2014/main"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nvGrpSpPr>
            <p:cNvPr id="23" name="Group 22">
              <a:extLst>
                <a:ext uri="{FF2B5EF4-FFF2-40B4-BE49-F238E27FC236}">
                  <a16:creationId xmlns:a16="http://schemas.microsoft.com/office/drawing/2014/main"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a16="http://schemas.microsoft.com/office/drawing/2014/main"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a16="http://schemas.microsoft.com/office/drawing/2014/main"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C5D35498-B0C3-40BD-9407-6D0C0587E5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92F85E-0893-4D8C-816A-5193CC6DC9C0}"/>
              </a:ext>
            </a:extLst>
          </p:cNvPr>
          <p:cNvSpPr>
            <a:spLocks noGrp="1"/>
          </p:cNvSpPr>
          <p:nvPr>
            <p:ph idx="1"/>
          </p:nvPr>
        </p:nvSpPr>
        <p:spPr/>
        <p:txBody>
          <a:bodyPr/>
          <a:lstStyle>
            <a:lvl1pPr marL="270000">
              <a:defRPr/>
            </a:lvl1pPr>
            <a:lvl2pP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D46A9C-9655-49F5-85B3-A8A37F4F5A8F}"/>
              </a:ext>
            </a:extLst>
          </p:cNvPr>
          <p:cNvSpPr>
            <a:spLocks noGrp="1"/>
          </p:cNvSpPr>
          <p:nvPr>
            <p:ph type="dt" sz="half" idx="10"/>
          </p:nvPr>
        </p:nvSpPr>
        <p:spPr/>
        <p:txBody>
          <a:bodyPr/>
          <a:lstStyle/>
          <a:p>
            <a:fld id="{7CF0BCE0-945C-4FDF-95A1-2149B1FF5B83}" type="datetimeFigureOut">
              <a:rPr lang="en-US" smtClean="0"/>
              <a:t>4/19/2023</a:t>
            </a:fld>
            <a:endParaRPr lang="en-US"/>
          </a:p>
        </p:txBody>
      </p:sp>
      <p:sp>
        <p:nvSpPr>
          <p:cNvPr id="5" name="Footer Placeholder 4">
            <a:extLst>
              <a:ext uri="{FF2B5EF4-FFF2-40B4-BE49-F238E27FC236}">
                <a16:creationId xmlns:a16="http://schemas.microsoft.com/office/drawing/2014/main" id="{72EF896C-71D7-487F-A1B9-CBBE6DF4D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228E8-7B8A-4153-BEB2-BD5A69F2513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891328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a16="http://schemas.microsoft.com/office/drawing/2014/main"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en-US"/>
              <a:t>Click to edit Master title style</a:t>
            </a:r>
          </a:p>
        </p:txBody>
      </p:sp>
      <p:sp>
        <p:nvSpPr>
          <p:cNvPr id="3" name="Text Placeholder 2">
            <a:extLst>
              <a:ext uri="{FF2B5EF4-FFF2-40B4-BE49-F238E27FC236}">
                <a16:creationId xmlns:a16="http://schemas.microsoft.com/office/drawing/2014/main"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5C6CBB-DABA-4F2E-8574-46747E15EA1A}"/>
              </a:ext>
            </a:extLst>
          </p:cNvPr>
          <p:cNvSpPr>
            <a:spLocks noGrp="1"/>
          </p:cNvSpPr>
          <p:nvPr>
            <p:ph type="dt" sz="half" idx="10"/>
          </p:nvPr>
        </p:nvSpPr>
        <p:spPr/>
        <p:txBody>
          <a:bodyPr/>
          <a:lstStyle/>
          <a:p>
            <a:fld id="{7CF0BCE0-945C-4FDF-95A1-2149B1FF5B83}" type="datetimeFigureOut">
              <a:rPr lang="en-US" smtClean="0"/>
              <a:t>4/19/2023</a:t>
            </a:fld>
            <a:endParaRPr lang="en-US"/>
          </a:p>
        </p:txBody>
      </p:sp>
      <p:sp>
        <p:nvSpPr>
          <p:cNvPr id="5" name="Footer Placeholder 4">
            <a:extLst>
              <a:ext uri="{FF2B5EF4-FFF2-40B4-BE49-F238E27FC236}">
                <a16:creationId xmlns:a16="http://schemas.microsoft.com/office/drawing/2014/main" id="{8FAF86BC-9ECC-439C-BF2E-F0B7EF193B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742552-C4C9-44EE-B7CB-5A652393BA20}"/>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573555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a16="http://schemas.microsoft.com/office/drawing/2014/main"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a16="http://schemas.microsoft.com/office/drawing/2014/main"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a16="http://schemas.microsoft.com/office/drawing/2014/main"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854412EC-56C0-4009-B2E3-D63F9EECB9D4}"/>
              </a:ext>
            </a:extLst>
          </p:cNvPr>
          <p:cNvSpPr>
            <a:spLocks noGrp="1"/>
          </p:cNvSpPr>
          <p:nvPr>
            <p:ph type="title"/>
          </p:nvPr>
        </p:nvSpPr>
        <p:spPr>
          <a:xfrm>
            <a:off x="540000" y="539999"/>
            <a:ext cx="11090275" cy="120960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AB70C84F-F3B7-4BF4-A328-BCF5ADD32944}"/>
              </a:ext>
            </a:extLst>
          </p:cNvPr>
          <p:cNvSpPr>
            <a:spLocks noGrp="1"/>
          </p:cNvSpPr>
          <p:nvPr>
            <p:ph sz="half" idx="1"/>
          </p:nvPr>
        </p:nvSpPr>
        <p:spPr>
          <a:xfrm>
            <a:off x="54000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F919CD5-DBB4-4749-980D-B5B40ECB67B9}"/>
              </a:ext>
            </a:extLst>
          </p:cNvPr>
          <p:cNvSpPr>
            <a:spLocks noGrp="1"/>
          </p:cNvSpPr>
          <p:nvPr>
            <p:ph sz="half" idx="2"/>
          </p:nvPr>
        </p:nvSpPr>
        <p:spPr>
          <a:xfrm>
            <a:off x="620395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CFC378-6572-43DF-8344-59DE8122CD12}"/>
              </a:ext>
            </a:extLst>
          </p:cNvPr>
          <p:cNvSpPr>
            <a:spLocks noGrp="1"/>
          </p:cNvSpPr>
          <p:nvPr>
            <p:ph type="dt" sz="half" idx="10"/>
          </p:nvPr>
        </p:nvSpPr>
        <p:spPr/>
        <p:txBody>
          <a:bodyPr/>
          <a:lstStyle/>
          <a:p>
            <a:fld id="{7CF0BCE0-945C-4FDF-95A1-2149B1FF5B83}" type="datetimeFigureOut">
              <a:rPr lang="en-US" smtClean="0"/>
              <a:t>4/19/2023</a:t>
            </a:fld>
            <a:endParaRPr lang="en-US"/>
          </a:p>
        </p:txBody>
      </p:sp>
      <p:sp>
        <p:nvSpPr>
          <p:cNvPr id="6" name="Footer Placeholder 5">
            <a:extLst>
              <a:ext uri="{FF2B5EF4-FFF2-40B4-BE49-F238E27FC236}">
                <a16:creationId xmlns:a16="http://schemas.microsoft.com/office/drawing/2014/main" id="{36967A14-246A-4DDF-865C-68F6E1690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674B6D-E110-478C-94B9-2F8199E586DC}"/>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313569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a16="http://schemas.microsoft.com/office/drawing/2014/main"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a16="http://schemas.microsoft.com/office/drawing/2014/main"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a16="http://schemas.microsoft.com/office/drawing/2014/main"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a16="http://schemas.microsoft.com/office/drawing/2014/main"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a16="http://schemas.microsoft.com/office/drawing/2014/main"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a16="http://schemas.microsoft.com/office/drawing/2014/main"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0F41A6-112E-4305-A0BA-6E119A77AC10}"/>
              </a:ext>
            </a:extLst>
          </p:cNvPr>
          <p:cNvSpPr>
            <a:spLocks noGrp="1"/>
          </p:cNvSpPr>
          <p:nvPr>
            <p:ph sz="half" idx="2"/>
          </p:nvPr>
        </p:nvSpPr>
        <p:spPr>
          <a:xfrm>
            <a:off x="54000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18B9D-8B21-4249-A3AD-8FBE48F0F55B}"/>
              </a:ext>
            </a:extLst>
          </p:cNvPr>
          <p:cNvSpPr>
            <a:spLocks noGrp="1"/>
          </p:cNvSpPr>
          <p:nvPr>
            <p:ph sz="quarter" idx="4"/>
          </p:nvPr>
        </p:nvSpPr>
        <p:spPr>
          <a:xfrm>
            <a:off x="620395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B60881-13B2-4064-84FB-6D071F36C433}"/>
              </a:ext>
            </a:extLst>
          </p:cNvPr>
          <p:cNvSpPr>
            <a:spLocks noGrp="1"/>
          </p:cNvSpPr>
          <p:nvPr>
            <p:ph type="dt" sz="half" idx="10"/>
          </p:nvPr>
        </p:nvSpPr>
        <p:spPr/>
        <p:txBody>
          <a:bodyPr/>
          <a:lstStyle/>
          <a:p>
            <a:fld id="{7CF0BCE0-945C-4FDF-95A1-2149B1FF5B83}" type="datetimeFigureOut">
              <a:rPr lang="en-US" smtClean="0"/>
              <a:t>4/19/2023</a:t>
            </a:fld>
            <a:endParaRPr lang="en-US"/>
          </a:p>
        </p:txBody>
      </p:sp>
      <p:sp>
        <p:nvSpPr>
          <p:cNvPr id="8" name="Footer Placeholder 7">
            <a:extLst>
              <a:ext uri="{FF2B5EF4-FFF2-40B4-BE49-F238E27FC236}">
                <a16:creationId xmlns:a16="http://schemas.microsoft.com/office/drawing/2014/main" id="{249FCE5D-D5EF-485D-97FA-2614FF9642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F204FC-4F66-417C-8E4B-74772ED057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959290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a16="http://schemas.microsoft.com/office/drawing/2014/main"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a16="http://schemas.microsoft.com/office/drawing/2014/main"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a16="http://schemas.microsoft.com/office/drawing/2014/main"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7F3ED3C6-DA43-4D1C-9056-407A4FB1C6AB}"/>
              </a:ext>
            </a:extLst>
          </p:cNvPr>
          <p:cNvSpPr>
            <a:spLocks noGrp="1"/>
          </p:cNvSpPr>
          <p:nvPr>
            <p:ph type="title"/>
          </p:nvPr>
        </p:nvSpPr>
        <p:spPr>
          <a:xfrm>
            <a:off x="550863" y="549276"/>
            <a:ext cx="11090275" cy="5759450"/>
          </a:xfrm>
        </p:spPr>
        <p:txBody>
          <a:bodyPr/>
          <a:lstStyle>
            <a:lvl1pPr>
              <a:defRPr sz="8800"/>
            </a:lvl1pPr>
          </a:lstStyle>
          <a:p>
            <a:r>
              <a:rPr lang="en-US"/>
              <a:t>Click to edit Master title style</a:t>
            </a:r>
          </a:p>
        </p:txBody>
      </p:sp>
      <p:sp>
        <p:nvSpPr>
          <p:cNvPr id="3" name="Date Placeholder 2">
            <a:extLst>
              <a:ext uri="{FF2B5EF4-FFF2-40B4-BE49-F238E27FC236}">
                <a16:creationId xmlns:a16="http://schemas.microsoft.com/office/drawing/2014/main" id="{720CEB41-E921-45ED-951A-861E31E01336}"/>
              </a:ext>
            </a:extLst>
          </p:cNvPr>
          <p:cNvSpPr>
            <a:spLocks noGrp="1"/>
          </p:cNvSpPr>
          <p:nvPr>
            <p:ph type="dt" sz="half" idx="10"/>
          </p:nvPr>
        </p:nvSpPr>
        <p:spPr/>
        <p:txBody>
          <a:bodyPr/>
          <a:lstStyle/>
          <a:p>
            <a:fld id="{7CF0BCE0-945C-4FDF-95A1-2149B1FF5B83}" type="datetimeFigureOut">
              <a:rPr lang="en-US" smtClean="0"/>
              <a:t>4/19/2023</a:t>
            </a:fld>
            <a:endParaRPr lang="en-US"/>
          </a:p>
        </p:txBody>
      </p:sp>
      <p:sp>
        <p:nvSpPr>
          <p:cNvPr id="4" name="Footer Placeholder 3">
            <a:extLst>
              <a:ext uri="{FF2B5EF4-FFF2-40B4-BE49-F238E27FC236}">
                <a16:creationId xmlns:a16="http://schemas.microsoft.com/office/drawing/2014/main" id="{8F6B422D-769C-4E63-8763-ABBB88500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38FB6F-2D68-40C0-B628-142011F34A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5117170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a16="http://schemas.microsoft.com/office/drawing/2014/main"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a16="http://schemas.microsoft.com/office/drawing/2014/main"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a16="http://schemas.microsoft.com/office/drawing/2014/main"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nvGrpSpPr>
            <p:cNvPr id="9" name="Group 8">
              <a:extLst>
                <a:ext uri="{FF2B5EF4-FFF2-40B4-BE49-F238E27FC236}">
                  <a16:creationId xmlns:a16="http://schemas.microsoft.com/office/drawing/2014/main"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a16="http://schemas.microsoft.com/office/drawing/2014/main"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a16="http://schemas.microsoft.com/office/drawing/2014/main"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a16="http://schemas.microsoft.com/office/drawing/2014/main"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Date Placeholder 1">
            <a:extLst>
              <a:ext uri="{FF2B5EF4-FFF2-40B4-BE49-F238E27FC236}">
                <a16:creationId xmlns:a16="http://schemas.microsoft.com/office/drawing/2014/main" id="{7DD871A2-AE80-4408-AA95-DC60D132E9E3}"/>
              </a:ext>
            </a:extLst>
          </p:cNvPr>
          <p:cNvSpPr>
            <a:spLocks noGrp="1"/>
          </p:cNvSpPr>
          <p:nvPr>
            <p:ph type="dt" sz="half" idx="10"/>
          </p:nvPr>
        </p:nvSpPr>
        <p:spPr/>
        <p:txBody>
          <a:bodyPr/>
          <a:lstStyle/>
          <a:p>
            <a:fld id="{7CF0BCE0-945C-4FDF-95A1-2149B1FF5B83}" type="datetimeFigureOut">
              <a:rPr lang="en-US" smtClean="0"/>
              <a:t>4/19/2023</a:t>
            </a:fld>
            <a:endParaRPr lang="en-US"/>
          </a:p>
        </p:txBody>
      </p:sp>
      <p:sp>
        <p:nvSpPr>
          <p:cNvPr id="3" name="Footer Placeholder 2">
            <a:extLst>
              <a:ext uri="{FF2B5EF4-FFF2-40B4-BE49-F238E27FC236}">
                <a16:creationId xmlns:a16="http://schemas.microsoft.com/office/drawing/2014/main" id="{DDD122A1-7B97-4979-B319-1CE0A4A497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209A76-7DCD-477A-A6BA-EEA63FF94082}"/>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4056907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a16="http://schemas.microsoft.com/office/drawing/2014/main"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a16="http://schemas.microsoft.com/office/drawing/2014/main"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a16="http://schemas.microsoft.com/office/drawing/2014/main"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a16="http://schemas.microsoft.com/office/drawing/2014/main"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a16="http://schemas.microsoft.com/office/drawing/2014/main"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a16="http://schemas.microsoft.com/office/drawing/2014/main"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p>
        </p:txBody>
      </p:sp>
      <p:sp>
        <p:nvSpPr>
          <p:cNvPr id="3" name="Content Placeholder 2">
            <a:extLst>
              <a:ext uri="{FF2B5EF4-FFF2-40B4-BE49-F238E27FC236}">
                <a16:creationId xmlns:a16="http://schemas.microsoft.com/office/drawing/2014/main"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36875-AFB0-4905-8C9E-A72B4F59775E}"/>
              </a:ext>
            </a:extLst>
          </p:cNvPr>
          <p:cNvSpPr>
            <a:spLocks noGrp="1"/>
          </p:cNvSpPr>
          <p:nvPr>
            <p:ph type="dt" sz="half" idx="10"/>
          </p:nvPr>
        </p:nvSpPr>
        <p:spPr/>
        <p:txBody>
          <a:bodyPr/>
          <a:lstStyle/>
          <a:p>
            <a:fld id="{7CF0BCE0-945C-4FDF-95A1-2149B1FF5B83}" type="datetimeFigureOut">
              <a:rPr lang="en-US" smtClean="0"/>
              <a:t>4/19/2023</a:t>
            </a:fld>
            <a:endParaRPr lang="en-US"/>
          </a:p>
        </p:txBody>
      </p:sp>
      <p:sp>
        <p:nvSpPr>
          <p:cNvPr id="6" name="Footer Placeholder 5">
            <a:extLst>
              <a:ext uri="{FF2B5EF4-FFF2-40B4-BE49-F238E27FC236}">
                <a16:creationId xmlns:a16="http://schemas.microsoft.com/office/drawing/2014/main" id="{25437ABF-7E70-4E45-A67B-C503BF182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8016CA-2983-47BF-BA09-2130A40C8763}"/>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3525230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a16="http://schemas.microsoft.com/office/drawing/2014/main"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a16="http://schemas.microsoft.com/office/drawing/2014/main"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p>
        </p:txBody>
      </p:sp>
      <p:sp>
        <p:nvSpPr>
          <p:cNvPr id="3" name="Picture Placeholder 2">
            <a:extLst>
              <a:ext uri="{FF2B5EF4-FFF2-40B4-BE49-F238E27FC236}">
                <a16:creationId xmlns:a16="http://schemas.microsoft.com/office/drawing/2014/main"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3A22E6-7E01-4547-8555-B2C197543921}"/>
              </a:ext>
            </a:extLst>
          </p:cNvPr>
          <p:cNvSpPr>
            <a:spLocks noGrp="1"/>
          </p:cNvSpPr>
          <p:nvPr>
            <p:ph type="dt" sz="half" idx="10"/>
          </p:nvPr>
        </p:nvSpPr>
        <p:spPr/>
        <p:txBody>
          <a:bodyPr/>
          <a:lstStyle/>
          <a:p>
            <a:fld id="{7CF0BCE0-945C-4FDF-95A1-2149B1FF5B83}" type="datetimeFigureOut">
              <a:rPr lang="en-US" smtClean="0"/>
              <a:t>4/19/2023</a:t>
            </a:fld>
            <a:endParaRPr lang="en-US"/>
          </a:p>
        </p:txBody>
      </p:sp>
      <p:sp>
        <p:nvSpPr>
          <p:cNvPr id="6" name="Footer Placeholder 5">
            <a:extLst>
              <a:ext uri="{FF2B5EF4-FFF2-40B4-BE49-F238E27FC236}">
                <a16:creationId xmlns:a16="http://schemas.microsoft.com/office/drawing/2014/main" id="{A90F6BEC-98F3-43FE-BA9B-B046D8917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2FAF54-57F0-46F9-A1BA-B554E14017DF}"/>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320194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749C77-AA3A-4DA0-9E20-32FCD2B8BD5F}"/>
              </a:ext>
            </a:extLst>
          </p:cNvPr>
          <p:cNvSpPr>
            <a:spLocks noGrp="1"/>
          </p:cNvSpPr>
          <p:nvPr>
            <p:ph type="title"/>
          </p:nvPr>
        </p:nvSpPr>
        <p:spPr>
          <a:xfrm>
            <a:off x="540000" y="540000"/>
            <a:ext cx="11101135" cy="18095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798DC81A-9B5E-4A92-AA7B-3D750F95F434}"/>
              </a:ext>
            </a:extLst>
          </p:cNvPr>
          <p:cNvSpPr>
            <a:spLocks noGrp="1"/>
          </p:cNvSpPr>
          <p:nvPr>
            <p:ph type="body" idx="1"/>
          </p:nvPr>
        </p:nvSpPr>
        <p:spPr>
          <a:xfrm>
            <a:off x="540000" y="2528887"/>
            <a:ext cx="11101136" cy="37798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04B8083-48FB-4D6A-B77A-262FE3E23D6C}"/>
              </a:ext>
            </a:extLst>
          </p:cNvPr>
          <p:cNvSpPr>
            <a:spLocks noGrp="1"/>
          </p:cNvSpPr>
          <p:nvPr>
            <p:ph type="ftr" sz="quarter" idx="3"/>
          </p:nvPr>
        </p:nvSpPr>
        <p:spPr>
          <a:xfrm>
            <a:off x="540000" y="6314400"/>
            <a:ext cx="7350795"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en-US" sz="1000"/>
          </a:p>
        </p:txBody>
      </p:sp>
      <p:sp>
        <p:nvSpPr>
          <p:cNvPr id="4" name="Date Placeholder 3">
            <a:extLst>
              <a:ext uri="{FF2B5EF4-FFF2-40B4-BE49-F238E27FC236}">
                <a16:creationId xmlns:a16="http://schemas.microsoft.com/office/drawing/2014/main" id="{41EDA5BD-F7C8-4883-81D1-EF1F6F00EF72}"/>
              </a:ext>
            </a:extLst>
          </p:cNvPr>
          <p:cNvSpPr>
            <a:spLocks noGrp="1"/>
          </p:cNvSpPr>
          <p:nvPr>
            <p:ph type="dt" sz="half" idx="2"/>
          </p:nvPr>
        </p:nvSpPr>
        <p:spPr>
          <a:xfrm>
            <a:off x="8075613" y="6314400"/>
            <a:ext cx="2623468" cy="365125"/>
          </a:xfrm>
          <a:prstGeom prst="rect">
            <a:avLst/>
          </a:prstGeom>
        </p:spPr>
        <p:txBody>
          <a:bodyPr vert="horz" lIns="91440" tIns="45720" rIns="91440" bIns="45720" rtlCol="0" anchor="ctr"/>
          <a:lstStyle>
            <a:lvl1pPr algn="r">
              <a:defRPr sz="1000" cap="none" spc="100" baseline="0">
                <a:solidFill>
                  <a:schemeClr val="tx1"/>
                </a:solidFill>
              </a:defRPr>
            </a:lvl1pPr>
          </a:lstStyle>
          <a:p>
            <a:pPr algn="r"/>
            <a:fld id="{7CF0BCE0-945C-4FDF-95A1-2149B1FF5B83}" type="datetimeFigureOut">
              <a:rPr lang="en-US" smtClean="0"/>
              <a:pPr algn="r"/>
              <a:t>4/19/2023</a:t>
            </a:fld>
            <a:endParaRPr lang="en-US"/>
          </a:p>
        </p:txBody>
      </p:sp>
      <p:sp>
        <p:nvSpPr>
          <p:cNvPr id="6" name="Slide Number Placeholder 5">
            <a:extLst>
              <a:ext uri="{FF2B5EF4-FFF2-40B4-BE49-F238E27FC236}">
                <a16:creationId xmlns:a16="http://schemas.microsoft.com/office/drawing/2014/main" id="{AB48FEDB-2614-400B-9C19-0F4D448D98AB}"/>
              </a:ext>
            </a:extLst>
          </p:cNvPr>
          <p:cNvSpPr>
            <a:spLocks noGrp="1"/>
          </p:cNvSpPr>
          <p:nvPr>
            <p:ph type="sldNum" sz="quarter" idx="4"/>
          </p:nvPr>
        </p:nvSpPr>
        <p:spPr>
          <a:xfrm>
            <a:off x="10883899" y="6314400"/>
            <a:ext cx="757237" cy="365125"/>
          </a:xfrm>
          <a:prstGeom prst="rect">
            <a:avLst/>
          </a:prstGeom>
        </p:spPr>
        <p:txBody>
          <a:bodyPr vert="horz" lIns="91440" tIns="45720" rIns="91440" bIns="45720" rtlCol="0" anchor="ctr"/>
          <a:lstStyle>
            <a:lvl1pPr algn="r">
              <a:defRPr sz="1000" spc="100" baseline="0">
                <a:solidFill>
                  <a:schemeClr val="tx1"/>
                </a:solidFill>
              </a:defRPr>
            </a:lvl1pPr>
          </a:lstStyle>
          <a:p>
            <a:fld id="{4CD77608-3819-479B-BB98-C216BA724EFE}" type="slidenum">
              <a:rPr lang="en-US" smtClean="0"/>
              <a:pPr/>
              <a:t>‹#›</a:t>
            </a:fld>
            <a:endParaRPr lang="en-US" sz="1000"/>
          </a:p>
        </p:txBody>
      </p:sp>
    </p:spTree>
    <p:extLst>
      <p:ext uri="{BB962C8B-B14F-4D97-AF65-F5344CB8AC3E}">
        <p14:creationId xmlns:p14="http://schemas.microsoft.com/office/powerpoint/2010/main" val="1349182302"/>
      </p:ext>
    </p:extLst>
  </p:cSld>
  <p:clrMap bg1="dk1" tx1="lt1" bg2="dk2" tx2="lt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74" r:id="rId5"/>
    <p:sldLayoutId id="2147483779" r:id="rId6"/>
    <p:sldLayoutId id="2147483775" r:id="rId7"/>
    <p:sldLayoutId id="2147483776" r:id="rId8"/>
    <p:sldLayoutId id="2147483777" r:id="rId9"/>
    <p:sldLayoutId id="2147483778" r:id="rId10"/>
    <p:sldLayoutId id="2147483780" r:id="rId11"/>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datasets/oznbgcvn/snowboardpowdervalue?resource=download"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http://fhttps/felicia-z.github.io/hw/hw5/" TargetMode="External"/><Relationship Id="rId7" Type="http://schemas.openxmlformats.org/officeDocument/2006/relationships/image" Target="../media/image6.png"/><Relationship Id="rId2" Type="http://schemas.openxmlformats.org/officeDocument/2006/relationships/hyperlink" Target="https://felicia-z.github.io/homepage" TargetMode="Externa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0" name="Rectangle 348">
            <a:extLst>
              <a:ext uri="{FF2B5EF4-FFF2-40B4-BE49-F238E27FC236}">
                <a16:creationId xmlns:a16="http://schemas.microsoft.com/office/drawing/2014/main" id="{EB9B5A19-3592-48E2-BC31-90E092BD6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1" name="Group 350">
            <a:extLst>
              <a:ext uri="{FF2B5EF4-FFF2-40B4-BE49-F238E27FC236}">
                <a16:creationId xmlns:a16="http://schemas.microsoft.com/office/drawing/2014/main" id="{E2548C40-4C00-4E91-BFA6-84B4D66225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352" name="Rectangle 351">
              <a:extLst>
                <a:ext uri="{FF2B5EF4-FFF2-40B4-BE49-F238E27FC236}">
                  <a16:creationId xmlns:a16="http://schemas.microsoft.com/office/drawing/2014/main" id="{B6EE6BCA-C84E-4BED-B084-F599F7EE689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 name="Oval 352">
              <a:extLst>
                <a:ext uri="{FF2B5EF4-FFF2-40B4-BE49-F238E27FC236}">
                  <a16:creationId xmlns:a16="http://schemas.microsoft.com/office/drawing/2014/main" id="{24695526-4BAA-4EFE-91C1-1E446117C0C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4" name="Oval 353">
              <a:extLst>
                <a:ext uri="{FF2B5EF4-FFF2-40B4-BE49-F238E27FC236}">
                  <a16:creationId xmlns:a16="http://schemas.microsoft.com/office/drawing/2014/main" id="{00DF9B86-7987-40DC-85D6-479F5A2E87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5" name="Group 354">
              <a:extLst>
                <a:ext uri="{FF2B5EF4-FFF2-40B4-BE49-F238E27FC236}">
                  <a16:creationId xmlns:a16="http://schemas.microsoft.com/office/drawing/2014/main" id="{A5465368-1AF5-43D6-BAD2-6BE8B04D94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360" name="Rectangle 359">
                <a:extLst>
                  <a:ext uri="{FF2B5EF4-FFF2-40B4-BE49-F238E27FC236}">
                    <a16:creationId xmlns:a16="http://schemas.microsoft.com/office/drawing/2014/main" id="{CEB28D27-BDED-4D8C-94FC-58E93235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 name="Rectangle 360">
                <a:extLst>
                  <a:ext uri="{FF2B5EF4-FFF2-40B4-BE49-F238E27FC236}">
                    <a16:creationId xmlns:a16="http://schemas.microsoft.com/office/drawing/2014/main" id="{77AC833D-449C-45F4-9851-216F3681F2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6" name="Group 355">
              <a:extLst>
                <a:ext uri="{FF2B5EF4-FFF2-40B4-BE49-F238E27FC236}">
                  <a16:creationId xmlns:a16="http://schemas.microsoft.com/office/drawing/2014/main" id="{09528AAE-A1EB-446C-81BE-BA5E4490E4E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358" name="Rectangle 357">
                <a:extLst>
                  <a:ext uri="{FF2B5EF4-FFF2-40B4-BE49-F238E27FC236}">
                    <a16:creationId xmlns:a16="http://schemas.microsoft.com/office/drawing/2014/main" id="{9F7C0F2C-B581-402B-B4C4-6DFB713149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 name="Rectangle 358">
                <a:extLst>
                  <a:ext uri="{FF2B5EF4-FFF2-40B4-BE49-F238E27FC236}">
                    <a16:creationId xmlns:a16="http://schemas.microsoft.com/office/drawing/2014/main" id="{356A6B0D-707F-420B-BF4D-2CB60CCCA0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7" name="Rectangle 356">
              <a:extLst>
                <a:ext uri="{FF2B5EF4-FFF2-40B4-BE49-F238E27FC236}">
                  <a16:creationId xmlns:a16="http://schemas.microsoft.com/office/drawing/2014/main" id="{F8B7A59E-D61A-4BEB-A38A-1E8E5EBB83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2" name="Rectangle 362">
            <a:extLst>
              <a:ext uri="{FF2B5EF4-FFF2-40B4-BE49-F238E27FC236}">
                <a16:creationId xmlns:a16="http://schemas.microsoft.com/office/drawing/2014/main" id="{DD99E1B6-CBC4-4306-9DFC-847D6D135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2">
                  <a:alpha val="40000"/>
                </a:schemeClr>
              </a:gs>
              <a:gs pos="37000">
                <a:schemeClr val="bg2">
                  <a:alpha val="4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4746A91D-C315-F0AC-A914-9B9B5C8A4353}"/>
              </a:ext>
            </a:extLst>
          </p:cNvPr>
          <p:cNvSpPr>
            <a:spLocks noGrp="1"/>
          </p:cNvSpPr>
          <p:nvPr>
            <p:ph type="ctrTitle"/>
          </p:nvPr>
        </p:nvSpPr>
        <p:spPr>
          <a:xfrm>
            <a:off x="540000" y="540000"/>
            <a:ext cx="4500561" cy="4259814"/>
          </a:xfrm>
        </p:spPr>
        <p:txBody>
          <a:bodyPr vert="horz" lIns="91440" tIns="45720" rIns="91440" bIns="45720" rtlCol="0" anchor="b">
            <a:normAutofit/>
          </a:bodyPr>
          <a:lstStyle/>
          <a:p>
            <a:r>
              <a:rPr lang="en-US" sz="5400"/>
              <a:t>How to Choose the </a:t>
            </a:r>
            <a:r>
              <a:rPr lang="en-US" sz="6600"/>
              <a:t>Right</a:t>
            </a:r>
            <a:r>
              <a:rPr lang="en-US" sz="5400"/>
              <a:t> Snowboard?</a:t>
            </a:r>
          </a:p>
        </p:txBody>
      </p:sp>
      <p:sp>
        <p:nvSpPr>
          <p:cNvPr id="3" name="Subtitle 2">
            <a:extLst>
              <a:ext uri="{FF2B5EF4-FFF2-40B4-BE49-F238E27FC236}">
                <a16:creationId xmlns:a16="http://schemas.microsoft.com/office/drawing/2014/main" id="{3D3F8C88-CED3-786C-4000-CBD6F332811F}"/>
              </a:ext>
            </a:extLst>
          </p:cNvPr>
          <p:cNvSpPr>
            <a:spLocks noGrp="1"/>
          </p:cNvSpPr>
          <p:nvPr>
            <p:ph type="subTitle" idx="1"/>
          </p:nvPr>
        </p:nvSpPr>
        <p:spPr>
          <a:xfrm>
            <a:off x="540000" y="4988476"/>
            <a:ext cx="4500561" cy="1320249"/>
          </a:xfrm>
        </p:spPr>
        <p:txBody>
          <a:bodyPr vert="horz" lIns="91440" tIns="45720" rIns="91440" bIns="45720" rtlCol="0" anchor="t">
            <a:normAutofit/>
          </a:bodyPr>
          <a:lstStyle/>
          <a:p>
            <a:r>
              <a:rPr lang="en-US" err="1"/>
              <a:t>Artg</a:t>
            </a:r>
            <a:r>
              <a:rPr lang="en-US"/>
              <a:t> 5430 final project</a:t>
            </a:r>
          </a:p>
          <a:p>
            <a:r>
              <a:rPr lang="en-US"/>
              <a:t>By Limin </a:t>
            </a:r>
            <a:r>
              <a:rPr lang="en-US" err="1"/>
              <a:t>zhang</a:t>
            </a:r>
            <a:endParaRPr lang="en-US"/>
          </a:p>
        </p:txBody>
      </p:sp>
      <p:grpSp>
        <p:nvGrpSpPr>
          <p:cNvPr id="373" name="Group 364">
            <a:extLst>
              <a:ext uri="{FF2B5EF4-FFF2-40B4-BE49-F238E27FC236}">
                <a16:creationId xmlns:a16="http://schemas.microsoft.com/office/drawing/2014/main" id="{3C16EB93-E299-481D-A004-769603D375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37600" y="3600"/>
            <a:ext cx="6854400" cy="6854400"/>
            <a:chOff x="0" y="3600"/>
            <a:chExt cx="6854400" cy="6854400"/>
          </a:xfrm>
        </p:grpSpPr>
        <p:sp>
          <p:nvSpPr>
            <p:cNvPr id="366" name="Oval 365">
              <a:extLst>
                <a:ext uri="{FF2B5EF4-FFF2-40B4-BE49-F238E27FC236}">
                  <a16:creationId xmlns:a16="http://schemas.microsoft.com/office/drawing/2014/main" id="{6CD13B55-E709-4E18-924B-655433A928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 y="36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Oval 366">
              <a:extLst>
                <a:ext uri="{FF2B5EF4-FFF2-40B4-BE49-F238E27FC236}">
                  <a16:creationId xmlns:a16="http://schemas.microsoft.com/office/drawing/2014/main" id="{6A3B2E1D-0135-45FF-990A-436697D207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 y="199202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 name="Oval 367">
              <a:extLst>
                <a:ext uri="{FF2B5EF4-FFF2-40B4-BE49-F238E27FC236}">
                  <a16:creationId xmlns:a16="http://schemas.microsoft.com/office/drawing/2014/main" id="{62BD9E0F-507C-49AD-B619-B42B4D342D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20" name="Picture 3" descr="Paint in motion from the bottom of the view">
            <a:extLst>
              <a:ext uri="{FF2B5EF4-FFF2-40B4-BE49-F238E27FC236}">
                <a16:creationId xmlns:a16="http://schemas.microsoft.com/office/drawing/2014/main" id="{C6A51156-E93D-AC2F-12EA-FBD3A07490B5}"/>
              </a:ext>
            </a:extLst>
          </p:cNvPr>
          <p:cNvPicPr>
            <a:picLocks noChangeAspect="1"/>
          </p:cNvPicPr>
          <p:nvPr/>
        </p:nvPicPr>
        <p:blipFill rotWithShape="1">
          <a:blip r:embed="rId2"/>
          <a:srcRect l="21520" r="13979" b="-1"/>
          <a:stretch/>
        </p:blipFill>
        <p:spPr>
          <a:xfrm>
            <a:off x="4896763" y="-1"/>
            <a:ext cx="6858000" cy="6858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1016000"/>
          </a:effectLst>
        </p:spPr>
      </p:pic>
    </p:spTree>
    <p:extLst>
      <p:ext uri="{BB962C8B-B14F-4D97-AF65-F5344CB8AC3E}">
        <p14:creationId xmlns:p14="http://schemas.microsoft.com/office/powerpoint/2010/main" val="4130179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4F9B187-EC02-44E0-99C7-5D629D664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C6B683D-13FA-4605-8648-01FC9C82FE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8" cy="6858000"/>
            <a:chOff x="1" y="0"/>
            <a:chExt cx="12191998" cy="6858000"/>
          </a:xfrm>
        </p:grpSpPr>
        <p:sp>
          <p:nvSpPr>
            <p:cNvPr id="12" name="Rectangle 11">
              <a:extLst>
                <a:ext uri="{FF2B5EF4-FFF2-40B4-BE49-F238E27FC236}">
                  <a16:creationId xmlns:a16="http://schemas.microsoft.com/office/drawing/2014/main" id="{9852A959-AA36-4E4C-940B-F33A7BE0ABC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FFC38A9-EA65-4BD6-A6E1-CAD07CCB81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9E36CA9-9013-4306-B36F-2E349B6FED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CE8D3FFE-4362-43F6-99D3-1B83F7AD594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20" name="Rectangle 19">
                <a:extLst>
                  <a:ext uri="{FF2B5EF4-FFF2-40B4-BE49-F238E27FC236}">
                    <a16:creationId xmlns:a16="http://schemas.microsoft.com/office/drawing/2014/main" id="{F7AA39D6-8796-468A-8C18-D17C0BBF2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5967788-298A-4B75-B02F-0625E5F84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8D0FB4E1-29BE-427B-9999-B25351A07CB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8" name="Rectangle 17">
                <a:extLst>
                  <a:ext uri="{FF2B5EF4-FFF2-40B4-BE49-F238E27FC236}">
                    <a16:creationId xmlns:a16="http://schemas.microsoft.com/office/drawing/2014/main" id="{39914662-C165-4AD1-89C0-F6C47C109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4C8199-BC83-4D02-8937-CF9AB0F4CF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3" name="Rectangle 22">
            <a:extLst>
              <a:ext uri="{FF2B5EF4-FFF2-40B4-BE49-F238E27FC236}">
                <a16:creationId xmlns:a16="http://schemas.microsoft.com/office/drawing/2014/main" id="{9D8267F7-1115-4F9A-BEF5-BB6664BCF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flip="none" rotWithShape="1">
            <a:gsLst>
              <a:gs pos="0">
                <a:schemeClr val="bg2">
                  <a:alpha val="60000"/>
                </a:schemeClr>
              </a:gs>
              <a:gs pos="37000">
                <a:schemeClr val="bg2">
                  <a:alpha val="6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BF6FB45D-9883-923B-7636-AA23DBC74688}"/>
              </a:ext>
            </a:extLst>
          </p:cNvPr>
          <p:cNvSpPr>
            <a:spLocks noGrp="1"/>
          </p:cNvSpPr>
          <p:nvPr>
            <p:ph type="title"/>
          </p:nvPr>
        </p:nvSpPr>
        <p:spPr>
          <a:xfrm>
            <a:off x="6856040" y="540000"/>
            <a:ext cx="4554821" cy="909118"/>
          </a:xfrm>
        </p:spPr>
        <p:txBody>
          <a:bodyPr anchor="t">
            <a:normAutofit fontScale="90000"/>
          </a:bodyPr>
          <a:lstStyle/>
          <a:p>
            <a:r>
              <a:rPr lang="en-US" dirty="0"/>
              <a:t>Introduction</a:t>
            </a:r>
          </a:p>
        </p:txBody>
      </p:sp>
      <p:grpSp>
        <p:nvGrpSpPr>
          <p:cNvPr id="25" name="Group 24">
            <a:extLst>
              <a:ext uri="{FF2B5EF4-FFF2-40B4-BE49-F238E27FC236}">
                <a16:creationId xmlns:a16="http://schemas.microsoft.com/office/drawing/2014/main" id="{7B4E221E-E4F3-4D25-8DC8-8A3D08C830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491700" y="811038"/>
            <a:ext cx="6131951" cy="5783897"/>
            <a:chOff x="4925125" y="3600"/>
            <a:chExt cx="7266875" cy="6854400"/>
          </a:xfrm>
        </p:grpSpPr>
        <p:sp>
          <p:nvSpPr>
            <p:cNvPr id="26" name="Oval 25">
              <a:extLst>
                <a:ext uri="{FF2B5EF4-FFF2-40B4-BE49-F238E27FC236}">
                  <a16:creationId xmlns:a16="http://schemas.microsoft.com/office/drawing/2014/main" id="{1DCB79C8-6A25-43E7-AC87-D1D7C60710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2BABC8D9-79F4-4665-99B3-4EA1B520E5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808BC036-0C59-4D8B-8F96-46D122C906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4">
            <a:extLst>
              <a:ext uri="{FF2B5EF4-FFF2-40B4-BE49-F238E27FC236}">
                <a16:creationId xmlns:a16="http://schemas.microsoft.com/office/drawing/2014/main" id="{FA76BA37-7362-BE8F-C0D4-76B5245F6235}"/>
              </a:ext>
            </a:extLst>
          </p:cNvPr>
          <p:cNvPicPr>
            <a:picLocks noChangeAspect="1"/>
          </p:cNvPicPr>
          <p:nvPr/>
        </p:nvPicPr>
        <p:blipFill rotWithShape="1">
          <a:blip r:embed="rId2"/>
          <a:srcRect l="6345" r="38155"/>
          <a:stretch/>
        </p:blipFill>
        <p:spPr>
          <a:xfrm>
            <a:off x="20" y="-1"/>
            <a:ext cx="6857980" cy="6858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1016000"/>
          </a:effectLst>
        </p:spPr>
      </p:pic>
      <p:sp>
        <p:nvSpPr>
          <p:cNvPr id="3" name="Content Placeholder 2">
            <a:extLst>
              <a:ext uri="{FF2B5EF4-FFF2-40B4-BE49-F238E27FC236}">
                <a16:creationId xmlns:a16="http://schemas.microsoft.com/office/drawing/2014/main" id="{CD08E2A8-6408-DA4D-F4E2-C4AEA4B63B2B}"/>
              </a:ext>
            </a:extLst>
          </p:cNvPr>
          <p:cNvSpPr>
            <a:spLocks noGrp="1"/>
          </p:cNvSpPr>
          <p:nvPr>
            <p:ph idx="1"/>
          </p:nvPr>
        </p:nvSpPr>
        <p:spPr>
          <a:xfrm>
            <a:off x="6810987" y="1368693"/>
            <a:ext cx="4830149" cy="5390810"/>
          </a:xfrm>
        </p:spPr>
        <p:txBody>
          <a:bodyPr vert="horz" lIns="91440" tIns="45720" rIns="91440" bIns="45720" rtlCol="0" anchor="t">
            <a:noAutofit/>
          </a:bodyPr>
          <a:lstStyle/>
          <a:p>
            <a:pPr marL="269875" indent="-269875">
              <a:lnSpc>
                <a:spcPct val="115000"/>
              </a:lnSpc>
            </a:pPr>
            <a:r>
              <a:rPr lang="en-US" sz="1200" dirty="0">
                <a:latin typeface="Arial"/>
                <a:cs typeface="Arial"/>
              </a:rPr>
              <a:t>Goal of the project:</a:t>
            </a:r>
          </a:p>
          <a:p>
            <a:pPr marL="719455" lvl="1" indent="-269875">
              <a:lnSpc>
                <a:spcPct val="115000"/>
              </a:lnSpc>
            </a:pPr>
            <a:r>
              <a:rPr lang="en-US" sz="1200" dirty="0">
                <a:latin typeface="Arial"/>
                <a:cs typeface="Arial"/>
              </a:rPr>
              <a:t>Picking the right snowboard is an important first step to an enjoyable snowboarding experience. However, snowboards come in a variety of widths, lengths, profiles, and more. People might be overwhelmed by the handful of options. </a:t>
            </a:r>
          </a:p>
          <a:p>
            <a:pPr marL="719455" lvl="1" indent="-269875">
              <a:lnSpc>
                <a:spcPct val="115000"/>
              </a:lnSpc>
            </a:pPr>
            <a:r>
              <a:rPr lang="en-US" sz="1200">
                <a:latin typeface="Arial"/>
                <a:cs typeface="Arial"/>
              </a:rPr>
              <a:t>My goal is to help the viewers with limited snowboarding experience understand the factors for choosing the </a:t>
            </a:r>
            <a:r>
              <a:rPr lang="en-US" sz="1200" b="1" i="1">
                <a:latin typeface="Arial"/>
                <a:cs typeface="Arial"/>
              </a:rPr>
              <a:t>RIGHT</a:t>
            </a:r>
            <a:r>
              <a:rPr lang="en-US" sz="1200" i="1" dirty="0">
                <a:latin typeface="Arial"/>
                <a:cs typeface="Arial"/>
              </a:rPr>
              <a:t> </a:t>
            </a:r>
            <a:r>
              <a:rPr lang="en-US" sz="1200">
                <a:latin typeface="Arial"/>
                <a:cs typeface="Arial"/>
              </a:rPr>
              <a:t>snowboard. </a:t>
            </a:r>
            <a:endParaRPr lang="en-US" sz="1200">
              <a:latin typeface="Avenir Next LT Pro"/>
              <a:cs typeface="Arial"/>
            </a:endParaRPr>
          </a:p>
          <a:p>
            <a:pPr marL="719455" lvl="1" indent="-269875">
              <a:lnSpc>
                <a:spcPct val="115000"/>
              </a:lnSpc>
            </a:pPr>
            <a:r>
              <a:rPr lang="en-US" sz="1200">
                <a:latin typeface="Arial"/>
                <a:cs typeface="Arial"/>
              </a:rPr>
              <a:t>Also, because of the poor snow condition in new England area, the other goal is to help experienced riders pick a snowboard that is best for powder condition.  </a:t>
            </a:r>
            <a:endParaRPr lang="en-US" sz="1200" dirty="0">
              <a:latin typeface="Arial"/>
              <a:cs typeface="Arial"/>
            </a:endParaRPr>
          </a:p>
          <a:p>
            <a:pPr marL="269875" indent="-269875">
              <a:lnSpc>
                <a:spcPct val="115000"/>
              </a:lnSpc>
            </a:pPr>
            <a:r>
              <a:rPr lang="en-US" sz="1200" dirty="0">
                <a:latin typeface="Arial"/>
                <a:cs typeface="Arial"/>
              </a:rPr>
              <a:t>Dataset:</a:t>
            </a:r>
          </a:p>
          <a:p>
            <a:pPr marL="719455" lvl="1" indent="-269875">
              <a:lnSpc>
                <a:spcPct val="115000"/>
              </a:lnSpc>
            </a:pPr>
            <a:r>
              <a:rPr lang="en-US" sz="1200" dirty="0">
                <a:latin typeface="Arial"/>
                <a:cs typeface="Arial"/>
                <a:hlinkClick r:id="rId3"/>
              </a:rPr>
              <a:t>https://www.kaggle.com/datasets/oznbgcvn/snowboardpowdervalue?resource=download</a:t>
            </a:r>
            <a:r>
              <a:rPr lang="en-US" sz="1200" dirty="0">
                <a:latin typeface="Arial"/>
                <a:cs typeface="Arial"/>
              </a:rPr>
              <a:t> </a:t>
            </a:r>
          </a:p>
          <a:p>
            <a:pPr marL="719455" lvl="1" indent="-269875">
              <a:lnSpc>
                <a:spcPct val="115000"/>
              </a:lnSpc>
            </a:pPr>
            <a:r>
              <a:rPr lang="en-US" sz="1200" dirty="0">
                <a:latin typeface="Arial"/>
                <a:cs typeface="Arial"/>
              </a:rPr>
              <a:t>The dataset collects data from 45 most common snowboard brands, altogether 390 models for men's snowboard, combined with corresponding information in riding style, riding level, snowboard shape, camber profile, stance, flex, price and powder rating which gives us a lot of information to analysis what makes a good powder snowboard.  </a:t>
            </a:r>
            <a:endParaRPr lang="en-US" sz="1200" dirty="0"/>
          </a:p>
        </p:txBody>
      </p:sp>
    </p:spTree>
    <p:extLst>
      <p:ext uri="{BB962C8B-B14F-4D97-AF65-F5344CB8AC3E}">
        <p14:creationId xmlns:p14="http://schemas.microsoft.com/office/powerpoint/2010/main" val="1830397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045DC-A77F-1AC8-E716-020B4ED924E1}"/>
              </a:ext>
            </a:extLst>
          </p:cNvPr>
          <p:cNvSpPr>
            <a:spLocks noGrp="1"/>
          </p:cNvSpPr>
          <p:nvPr>
            <p:ph type="title"/>
          </p:nvPr>
        </p:nvSpPr>
        <p:spPr>
          <a:xfrm>
            <a:off x="540000" y="540000"/>
            <a:ext cx="11101135" cy="957371"/>
          </a:xfrm>
        </p:spPr>
        <p:txBody>
          <a:bodyPr/>
          <a:lstStyle/>
          <a:p>
            <a:r>
              <a:rPr lang="en-US" dirty="0"/>
              <a:t>Demonstration</a:t>
            </a:r>
          </a:p>
        </p:txBody>
      </p:sp>
      <p:sp>
        <p:nvSpPr>
          <p:cNvPr id="3" name="Content Placeholder 2">
            <a:extLst>
              <a:ext uri="{FF2B5EF4-FFF2-40B4-BE49-F238E27FC236}">
                <a16:creationId xmlns:a16="http://schemas.microsoft.com/office/drawing/2014/main" id="{21DCF2D6-BEEB-8E70-5CB8-F11C3C7AB6C1}"/>
              </a:ext>
            </a:extLst>
          </p:cNvPr>
          <p:cNvSpPr>
            <a:spLocks noGrp="1"/>
          </p:cNvSpPr>
          <p:nvPr>
            <p:ph idx="1"/>
          </p:nvPr>
        </p:nvSpPr>
        <p:spPr>
          <a:xfrm>
            <a:off x="543840" y="1480113"/>
            <a:ext cx="11101136" cy="1032283"/>
          </a:xfrm>
        </p:spPr>
        <p:txBody>
          <a:bodyPr vert="horz" lIns="91440" tIns="45720" rIns="91440" bIns="45720" rtlCol="0" anchor="t">
            <a:normAutofit/>
          </a:bodyPr>
          <a:lstStyle/>
          <a:p>
            <a:pPr marL="269875" indent="-269875"/>
            <a:r>
              <a:rPr lang="en-US" dirty="0">
                <a:solidFill>
                  <a:srgbClr val="FFFFFF"/>
                </a:solidFill>
                <a:latin typeface="Avenir Next LT Pro"/>
                <a:cs typeface="Arial"/>
              </a:rPr>
              <a:t>Homepage Link </a:t>
            </a:r>
            <a:r>
              <a:rPr lang="en-US" dirty="0">
                <a:solidFill>
                  <a:srgbClr val="BF643F"/>
                </a:solidFill>
                <a:latin typeface="Arial"/>
                <a:cs typeface="Arial"/>
                <a:hlinkClick r:id="rId2"/>
              </a:rPr>
              <a:t>https</a:t>
            </a:r>
            <a:r>
              <a:rPr lang="en-US" dirty="0">
                <a:solidFill>
                  <a:srgbClr val="BF643F"/>
                </a:solidFill>
                <a:latin typeface="Arial"/>
                <a:cs typeface="Arial"/>
                <a:hlinkClick r:id="rId2">
                  <a:extLst>
                    <a:ext uri="{A12FA001-AC4F-418D-AE19-62706E023703}">
                      <ahyp:hlinkClr xmlns:ahyp="http://schemas.microsoft.com/office/drawing/2018/hyperlinkcolor" val="tx"/>
                    </a:ext>
                  </a:extLst>
                </a:hlinkClick>
              </a:rPr>
              <a:t>://felicia-z.github.io/homepage</a:t>
            </a:r>
            <a:r>
              <a:rPr lang="en-US" dirty="0">
                <a:solidFill>
                  <a:srgbClr val="BF643F"/>
                </a:solidFill>
                <a:latin typeface="Arial"/>
                <a:cs typeface="Arial"/>
              </a:rPr>
              <a:t> </a:t>
            </a:r>
            <a:endParaRPr lang="en-US"/>
          </a:p>
          <a:p>
            <a:pPr marL="269875" indent="-269875"/>
            <a:r>
              <a:rPr lang="en-US" dirty="0">
                <a:solidFill>
                  <a:srgbClr val="FFFFFF"/>
                </a:solidFill>
                <a:latin typeface="Arial"/>
                <a:cs typeface="Arial"/>
              </a:rPr>
              <a:t>Final Project Link </a:t>
            </a:r>
            <a:r>
              <a:rPr lang="en-US" dirty="0">
                <a:solidFill>
                  <a:srgbClr val="BF643F"/>
                </a:solidFill>
                <a:latin typeface="Arial"/>
                <a:cs typeface="Arial"/>
                <a:hlinkClick r:id="rId3"/>
              </a:rPr>
              <a:t>https://felicia-z.github.io/hw/hw5/</a:t>
            </a:r>
            <a:r>
              <a:rPr lang="en-US" dirty="0">
                <a:solidFill>
                  <a:srgbClr val="FFFFFF"/>
                </a:solidFill>
                <a:latin typeface="Arial"/>
                <a:cs typeface="Arial"/>
              </a:rPr>
              <a:t> </a:t>
            </a:r>
          </a:p>
          <a:p>
            <a:pPr marL="0" indent="0">
              <a:buNone/>
            </a:pPr>
            <a:endParaRPr lang="en-US" dirty="0">
              <a:solidFill>
                <a:srgbClr val="FFFFFF"/>
              </a:solidFill>
              <a:latin typeface="Arial"/>
              <a:cs typeface="Arial"/>
            </a:endParaRPr>
          </a:p>
        </p:txBody>
      </p:sp>
      <p:pic>
        <p:nvPicPr>
          <p:cNvPr id="4" name="Picture 4" descr="Graphical user interface, website&#10;&#10;Description automatically generated">
            <a:extLst>
              <a:ext uri="{FF2B5EF4-FFF2-40B4-BE49-F238E27FC236}">
                <a16:creationId xmlns:a16="http://schemas.microsoft.com/office/drawing/2014/main" id="{62D01E1D-0F74-3D77-5D0F-9D9B1CAC204C}"/>
              </a:ext>
            </a:extLst>
          </p:cNvPr>
          <p:cNvPicPr>
            <a:picLocks noChangeAspect="1"/>
          </p:cNvPicPr>
          <p:nvPr/>
        </p:nvPicPr>
        <p:blipFill>
          <a:blip r:embed="rId4"/>
          <a:stretch>
            <a:fillRect/>
          </a:stretch>
        </p:blipFill>
        <p:spPr>
          <a:xfrm>
            <a:off x="678191" y="2611688"/>
            <a:ext cx="2743200" cy="1429833"/>
          </a:xfrm>
          <a:prstGeom prst="rect">
            <a:avLst/>
          </a:prstGeom>
        </p:spPr>
      </p:pic>
      <p:pic>
        <p:nvPicPr>
          <p:cNvPr id="5" name="Picture 5" descr="A picture containing graphical user interface&#10;&#10;Description automatically generated">
            <a:extLst>
              <a:ext uri="{FF2B5EF4-FFF2-40B4-BE49-F238E27FC236}">
                <a16:creationId xmlns:a16="http://schemas.microsoft.com/office/drawing/2014/main" id="{73A0CE7B-FA25-8D02-478D-FF52843A97B9}"/>
              </a:ext>
            </a:extLst>
          </p:cNvPr>
          <p:cNvPicPr>
            <a:picLocks noChangeAspect="1"/>
          </p:cNvPicPr>
          <p:nvPr/>
        </p:nvPicPr>
        <p:blipFill>
          <a:blip r:embed="rId5"/>
          <a:stretch>
            <a:fillRect/>
          </a:stretch>
        </p:blipFill>
        <p:spPr>
          <a:xfrm>
            <a:off x="4928536" y="2481300"/>
            <a:ext cx="2743200" cy="1559979"/>
          </a:xfrm>
          <a:prstGeom prst="rect">
            <a:avLst/>
          </a:prstGeom>
        </p:spPr>
      </p:pic>
      <p:pic>
        <p:nvPicPr>
          <p:cNvPr id="6" name="Picture 6" descr="Graphical user interface&#10;&#10;Description automatically generated">
            <a:extLst>
              <a:ext uri="{FF2B5EF4-FFF2-40B4-BE49-F238E27FC236}">
                <a16:creationId xmlns:a16="http://schemas.microsoft.com/office/drawing/2014/main" id="{BCEDE7E7-5C75-C717-5F9B-D9BC265FF6CF}"/>
              </a:ext>
            </a:extLst>
          </p:cNvPr>
          <p:cNvPicPr>
            <a:picLocks noChangeAspect="1"/>
          </p:cNvPicPr>
          <p:nvPr/>
        </p:nvPicPr>
        <p:blipFill>
          <a:blip r:embed="rId6"/>
          <a:stretch>
            <a:fillRect/>
          </a:stretch>
        </p:blipFill>
        <p:spPr>
          <a:xfrm>
            <a:off x="9188620" y="988330"/>
            <a:ext cx="2743200" cy="1649523"/>
          </a:xfrm>
          <a:prstGeom prst="rect">
            <a:avLst/>
          </a:prstGeom>
        </p:spPr>
      </p:pic>
      <p:pic>
        <p:nvPicPr>
          <p:cNvPr id="7" name="Picture 7">
            <a:extLst>
              <a:ext uri="{FF2B5EF4-FFF2-40B4-BE49-F238E27FC236}">
                <a16:creationId xmlns:a16="http://schemas.microsoft.com/office/drawing/2014/main" id="{B1699CD9-B8E6-6C4D-A748-7A76C87B7EE8}"/>
              </a:ext>
            </a:extLst>
          </p:cNvPr>
          <p:cNvPicPr>
            <a:picLocks noChangeAspect="1"/>
          </p:cNvPicPr>
          <p:nvPr/>
        </p:nvPicPr>
        <p:blipFill>
          <a:blip r:embed="rId7"/>
          <a:stretch>
            <a:fillRect/>
          </a:stretch>
        </p:blipFill>
        <p:spPr>
          <a:xfrm>
            <a:off x="9187824" y="3141215"/>
            <a:ext cx="2743200" cy="3171568"/>
          </a:xfrm>
          <a:prstGeom prst="rect">
            <a:avLst/>
          </a:prstGeom>
        </p:spPr>
      </p:pic>
      <p:pic>
        <p:nvPicPr>
          <p:cNvPr id="8" name="Picture 8" descr="Graphical user interface, text, application&#10;&#10;Description automatically generated">
            <a:extLst>
              <a:ext uri="{FF2B5EF4-FFF2-40B4-BE49-F238E27FC236}">
                <a16:creationId xmlns:a16="http://schemas.microsoft.com/office/drawing/2014/main" id="{D082011A-6F45-8443-E0A6-B0292AF87945}"/>
              </a:ext>
            </a:extLst>
          </p:cNvPr>
          <p:cNvPicPr>
            <a:picLocks noChangeAspect="1"/>
          </p:cNvPicPr>
          <p:nvPr/>
        </p:nvPicPr>
        <p:blipFill>
          <a:blip r:embed="rId8"/>
          <a:stretch>
            <a:fillRect/>
          </a:stretch>
        </p:blipFill>
        <p:spPr>
          <a:xfrm>
            <a:off x="675992" y="4496908"/>
            <a:ext cx="2743200" cy="1823120"/>
          </a:xfrm>
          <a:prstGeom prst="rect">
            <a:avLst/>
          </a:prstGeom>
        </p:spPr>
      </p:pic>
      <p:pic>
        <p:nvPicPr>
          <p:cNvPr id="11" name="Picture 11" descr="A picture containing table&#10;&#10;Description automatically generated">
            <a:extLst>
              <a:ext uri="{FF2B5EF4-FFF2-40B4-BE49-F238E27FC236}">
                <a16:creationId xmlns:a16="http://schemas.microsoft.com/office/drawing/2014/main" id="{7F00E10B-3EF9-1828-E012-5D04CBE9BE06}"/>
              </a:ext>
            </a:extLst>
          </p:cNvPr>
          <p:cNvPicPr>
            <a:picLocks noChangeAspect="1"/>
          </p:cNvPicPr>
          <p:nvPr/>
        </p:nvPicPr>
        <p:blipFill>
          <a:blip r:embed="rId9"/>
          <a:stretch>
            <a:fillRect/>
          </a:stretch>
        </p:blipFill>
        <p:spPr>
          <a:xfrm>
            <a:off x="4930129" y="4331943"/>
            <a:ext cx="2743200" cy="1987588"/>
          </a:xfrm>
          <a:prstGeom prst="rect">
            <a:avLst/>
          </a:prstGeom>
        </p:spPr>
      </p:pic>
    </p:spTree>
    <p:extLst>
      <p:ext uri="{BB962C8B-B14F-4D97-AF65-F5344CB8AC3E}">
        <p14:creationId xmlns:p14="http://schemas.microsoft.com/office/powerpoint/2010/main" val="3307292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fade">
                                      <p:cBhvr>
                                        <p:cTn id="4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30" name="Rectangle 29">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1" name="Oval 30">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2" name="Oval 31">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33" name="Group 32">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38" name="Rectangle 37">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9" name="Rectangle 38">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34" name="Group 33">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36" name="Rectangle 35">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7" name="Rectangle 36">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5" name="Rectangle 34">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41" name="Rectangle 40">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43" name="Rectangle 42">
            <a:extLst>
              <a:ext uri="{FF2B5EF4-FFF2-40B4-BE49-F238E27FC236}">
                <a16:creationId xmlns:a16="http://schemas.microsoft.com/office/drawing/2014/main" id="{EB9B5A19-3592-48E2-BC31-90E092BD6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E2548C40-4C00-4E91-BFA6-84B4D66225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46" name="Rectangle 45">
              <a:extLst>
                <a:ext uri="{FF2B5EF4-FFF2-40B4-BE49-F238E27FC236}">
                  <a16:creationId xmlns:a16="http://schemas.microsoft.com/office/drawing/2014/main" id="{B6EE6BCA-C84E-4BED-B084-F599F7EE689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24695526-4BAA-4EFE-91C1-1E446117C0C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00DF9B86-7987-40DC-85D6-479F5A2E87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A5465368-1AF5-43D6-BAD2-6BE8B04D94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54" name="Rectangle 53">
                <a:extLst>
                  <a:ext uri="{FF2B5EF4-FFF2-40B4-BE49-F238E27FC236}">
                    <a16:creationId xmlns:a16="http://schemas.microsoft.com/office/drawing/2014/main" id="{CEB28D27-BDED-4D8C-94FC-58E93235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77AC833D-449C-45F4-9851-216F3681F2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0" name="Group 49">
              <a:extLst>
                <a:ext uri="{FF2B5EF4-FFF2-40B4-BE49-F238E27FC236}">
                  <a16:creationId xmlns:a16="http://schemas.microsoft.com/office/drawing/2014/main" id="{09528AAE-A1EB-446C-81BE-BA5E4490E4E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52" name="Rectangle 51">
                <a:extLst>
                  <a:ext uri="{FF2B5EF4-FFF2-40B4-BE49-F238E27FC236}">
                    <a16:creationId xmlns:a16="http://schemas.microsoft.com/office/drawing/2014/main" id="{9F7C0F2C-B581-402B-B4C4-6DFB713149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356A6B0D-707F-420B-BF4D-2CB60CCCA0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1" name="Rectangle 50">
              <a:extLst>
                <a:ext uri="{FF2B5EF4-FFF2-40B4-BE49-F238E27FC236}">
                  <a16:creationId xmlns:a16="http://schemas.microsoft.com/office/drawing/2014/main" id="{F8B7A59E-D61A-4BEB-A38A-1E8E5EBB83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7" name="Rectangle 56">
            <a:extLst>
              <a:ext uri="{FF2B5EF4-FFF2-40B4-BE49-F238E27FC236}">
                <a16:creationId xmlns:a16="http://schemas.microsoft.com/office/drawing/2014/main" id="{DD99E1B6-CBC4-4306-9DFC-847D6D135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E773E196-4208-2ECD-4FDD-008E3F71E08F}"/>
              </a:ext>
            </a:extLst>
          </p:cNvPr>
          <p:cNvSpPr>
            <a:spLocks noGrp="1"/>
          </p:cNvSpPr>
          <p:nvPr>
            <p:ph type="title"/>
          </p:nvPr>
        </p:nvSpPr>
        <p:spPr>
          <a:xfrm>
            <a:off x="113935" y="318774"/>
            <a:ext cx="4500561" cy="878755"/>
          </a:xfrm>
        </p:spPr>
        <p:txBody>
          <a:bodyPr vert="horz" lIns="91440" tIns="45720" rIns="91440" bIns="45720" rtlCol="0" anchor="b">
            <a:normAutofit/>
          </a:bodyPr>
          <a:lstStyle/>
          <a:p>
            <a:r>
              <a:rPr lang="en-US" sz="5500" dirty="0"/>
              <a:t>Demonstration</a:t>
            </a:r>
          </a:p>
        </p:txBody>
      </p:sp>
      <p:sp>
        <p:nvSpPr>
          <p:cNvPr id="59" name="Freeform: Shape 58">
            <a:extLst>
              <a:ext uri="{FF2B5EF4-FFF2-40B4-BE49-F238E27FC236}">
                <a16:creationId xmlns:a16="http://schemas.microsoft.com/office/drawing/2014/main" id="{509DEB34-AF36-41D0-AD46-A89D09BD5C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47424" y="0"/>
            <a:ext cx="6444576" cy="6858000"/>
          </a:xfrm>
          <a:custGeom>
            <a:avLst/>
            <a:gdLst>
              <a:gd name="connsiteX0" fmla="*/ 0 w 6444576"/>
              <a:gd name="connsiteY0" fmla="*/ 0 h 6858000"/>
              <a:gd name="connsiteX1" fmla="*/ 6444576 w 6444576"/>
              <a:gd name="connsiteY1" fmla="*/ 0 h 6858000"/>
              <a:gd name="connsiteX2" fmla="*/ 6444576 w 6444576"/>
              <a:gd name="connsiteY2" fmla="*/ 6858000 h 6858000"/>
              <a:gd name="connsiteX3" fmla="*/ 0 w 644457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444576" h="6858000">
                <a:moveTo>
                  <a:pt x="0" y="0"/>
                </a:moveTo>
                <a:lnTo>
                  <a:pt x="6444576" y="0"/>
                </a:lnTo>
                <a:lnTo>
                  <a:pt x="6444576" y="6858000"/>
                </a:lnTo>
                <a:lnTo>
                  <a:pt x="0" y="685800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5" descr="Chart, scatter chart&#10;&#10;Description automatically generated">
            <a:extLst>
              <a:ext uri="{FF2B5EF4-FFF2-40B4-BE49-F238E27FC236}">
                <a16:creationId xmlns:a16="http://schemas.microsoft.com/office/drawing/2014/main" id="{EE7BF9A4-E220-524B-6A6A-7845718D21FA}"/>
              </a:ext>
            </a:extLst>
          </p:cNvPr>
          <p:cNvPicPr>
            <a:picLocks noGrp="1" noChangeAspect="1"/>
          </p:cNvPicPr>
          <p:nvPr>
            <p:ph idx="1"/>
          </p:nvPr>
        </p:nvPicPr>
        <p:blipFill>
          <a:blip r:embed="rId2"/>
          <a:stretch>
            <a:fillRect/>
          </a:stretch>
        </p:blipFill>
        <p:spPr>
          <a:xfrm>
            <a:off x="6744368" y="3339911"/>
            <a:ext cx="4569023" cy="3523245"/>
          </a:xfrm>
          <a:prstGeom prst="rect">
            <a:avLst/>
          </a:prstGeom>
        </p:spPr>
      </p:pic>
      <p:pic>
        <p:nvPicPr>
          <p:cNvPr id="4" name="Picture 4">
            <a:extLst>
              <a:ext uri="{FF2B5EF4-FFF2-40B4-BE49-F238E27FC236}">
                <a16:creationId xmlns:a16="http://schemas.microsoft.com/office/drawing/2014/main" id="{58D19347-9F8B-8F6A-D620-BB064FBA0193}"/>
              </a:ext>
            </a:extLst>
          </p:cNvPr>
          <p:cNvPicPr>
            <a:picLocks noChangeAspect="1"/>
          </p:cNvPicPr>
          <p:nvPr/>
        </p:nvPicPr>
        <p:blipFill rotWithShape="1">
          <a:blip r:embed="rId3"/>
          <a:srcRect r="-2" b="1465"/>
          <a:stretch/>
        </p:blipFill>
        <p:spPr>
          <a:xfrm>
            <a:off x="5780764" y="-1558"/>
            <a:ext cx="6289329" cy="3343023"/>
          </a:xfrm>
          <a:prstGeom prst="rect">
            <a:avLst/>
          </a:prstGeom>
        </p:spPr>
      </p:pic>
      <p:sp>
        <p:nvSpPr>
          <p:cNvPr id="6" name="TextBox 5">
            <a:extLst>
              <a:ext uri="{FF2B5EF4-FFF2-40B4-BE49-F238E27FC236}">
                <a16:creationId xmlns:a16="http://schemas.microsoft.com/office/drawing/2014/main" id="{2D9E6FEE-2A5B-E65D-5BB5-5436BC898CB6}"/>
              </a:ext>
            </a:extLst>
          </p:cNvPr>
          <p:cNvSpPr txBox="1"/>
          <p:nvPr/>
        </p:nvSpPr>
        <p:spPr>
          <a:xfrm>
            <a:off x="317080" y="1095575"/>
            <a:ext cx="5300736"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ea typeface="+mn-lt"/>
                <a:cs typeface="+mn-lt"/>
              </a:rPr>
              <a:t>There are several features that make the board especially good for powder.</a:t>
            </a:r>
            <a:endParaRPr lang="en-US"/>
          </a:p>
          <a:p>
            <a:pPr marL="285750" indent="-285750">
              <a:buFont typeface="Arial"/>
              <a:buChar char="•"/>
            </a:pPr>
            <a:r>
              <a:rPr lang="en-US" b="1" dirty="0">
                <a:ea typeface="+mn-lt"/>
                <a:cs typeface="+mn-lt"/>
              </a:rPr>
              <a:t>Setback:</a:t>
            </a:r>
            <a:r>
              <a:rPr lang="en-US" dirty="0">
                <a:ea typeface="+mn-lt"/>
                <a:cs typeface="+mn-lt"/>
              </a:rPr>
              <a:t> From the first and second charts above we can tell that a good powder snowboard usually has a setback stance. This setback stance will let you use a normal stance on less snowy days and then move your stance back for deep days.</a:t>
            </a:r>
          </a:p>
          <a:p>
            <a:pPr marL="285750" indent="-285750">
              <a:buFont typeface="Arial"/>
              <a:buChar char="•"/>
            </a:pPr>
            <a:r>
              <a:rPr lang="en-US" b="1" dirty="0">
                <a:ea typeface="+mn-lt"/>
                <a:cs typeface="+mn-lt"/>
              </a:rPr>
              <a:t>Rocker:</a:t>
            </a:r>
            <a:r>
              <a:rPr lang="en-US" dirty="0">
                <a:ea typeface="+mn-lt"/>
                <a:cs typeface="+mn-lt"/>
              </a:rPr>
              <a:t> From the third chart we can tell that the most dedicated powder boards have large rockers in the nose or full rocker profiles.  Boards with camber and reverse camber are more likely to cut into the snow and send the board down below it rather than let you float on top of it. Camber is great for ice and hard pack.</a:t>
            </a:r>
          </a:p>
          <a:p>
            <a:pPr marL="285750" indent="-285750">
              <a:buFont typeface="Arial"/>
              <a:buChar char="•"/>
            </a:pPr>
            <a:r>
              <a:rPr lang="en-US" b="1" dirty="0">
                <a:ea typeface="+mn-lt"/>
                <a:cs typeface="+mn-lt"/>
              </a:rPr>
              <a:t>Other features: </a:t>
            </a:r>
            <a:r>
              <a:rPr lang="en-US" dirty="0">
                <a:ea typeface="+mn-lt"/>
                <a:cs typeface="+mn-lt"/>
              </a:rPr>
              <a:t>Wider and shorter board, Taper, Longer nose and shorter tail, Directional shapes, Soft to medium flex, etc.</a:t>
            </a:r>
          </a:p>
        </p:txBody>
      </p:sp>
    </p:spTree>
    <p:extLst>
      <p:ext uri="{BB962C8B-B14F-4D97-AF65-F5344CB8AC3E}">
        <p14:creationId xmlns:p14="http://schemas.microsoft.com/office/powerpoint/2010/main" val="3365389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9" name="Rectangle 8">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Oval 9">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2" name="Group 11">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17" name="Rectangle 16">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3" name="Group 12">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5" name="Rectangle 14">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22" name="Rectangle 21">
            <a:extLst>
              <a:ext uri="{FF2B5EF4-FFF2-40B4-BE49-F238E27FC236}">
                <a16:creationId xmlns:a16="http://schemas.microsoft.com/office/drawing/2014/main" id="{A6260A41-D170-44DF-9081-4DF21FEA4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E95FF435-E138-4CA4-80B8-D25C259F93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grpSp>
          <p:nvGrpSpPr>
            <p:cNvPr id="25" name="Group 24">
              <a:extLst>
                <a:ext uri="{FF2B5EF4-FFF2-40B4-BE49-F238E27FC236}">
                  <a16:creationId xmlns:a16="http://schemas.microsoft.com/office/drawing/2014/main" id="{2485C0B2-7933-4948-A03E-349095C3D19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72000" y="0"/>
              <a:ext cx="11520000" cy="5760000"/>
              <a:chOff x="5981700" y="-1"/>
              <a:chExt cx="6042660" cy="3021330"/>
            </a:xfrm>
          </p:grpSpPr>
          <p:sp>
            <p:nvSpPr>
              <p:cNvPr id="32" name="Rectangle 31">
                <a:extLst>
                  <a:ext uri="{FF2B5EF4-FFF2-40B4-BE49-F238E27FC236}">
                    <a16:creationId xmlns:a16="http://schemas.microsoft.com/office/drawing/2014/main" id="{DB908EF2-2272-4B36-96AB-C32B4279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1B435FF-41C1-463D-9CBA-A39108AB8D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a:extLst>
                <a:ext uri="{FF2B5EF4-FFF2-40B4-BE49-F238E27FC236}">
                  <a16:creationId xmlns:a16="http://schemas.microsoft.com/office/drawing/2014/main" id="{F8B33A19-5CB6-4F2E-B3E7-8C58F59B707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59F2B898-391D-428B-986C-20A26B2311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0A330802-5C22-4A7E-BFDD-B52A75A2AB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1" y="2948940"/>
              <a:ext cx="7818118" cy="3909059"/>
              <a:chOff x="0" y="0"/>
              <a:chExt cx="2880000" cy="1440000"/>
            </a:xfrm>
          </p:grpSpPr>
          <p:sp>
            <p:nvSpPr>
              <p:cNvPr id="30" name="Rectangle 29">
                <a:extLst>
                  <a:ext uri="{FF2B5EF4-FFF2-40B4-BE49-F238E27FC236}">
                    <a16:creationId xmlns:a16="http://schemas.microsoft.com/office/drawing/2014/main" id="{1965FD02-57E9-494C-81A6-EAE3BFA128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4F2C922-889D-461D-97A2-5F11410B9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Rectangle 28">
              <a:extLst>
                <a:ext uri="{FF2B5EF4-FFF2-40B4-BE49-F238E27FC236}">
                  <a16:creationId xmlns:a16="http://schemas.microsoft.com/office/drawing/2014/main" id="{C565F5B8-8061-418A-B7EC-93604025F7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D0C323F-A08A-41DB-7801-6D4F306E0330}"/>
              </a:ext>
            </a:extLst>
          </p:cNvPr>
          <p:cNvSpPr>
            <a:spLocks noGrp="1"/>
          </p:cNvSpPr>
          <p:nvPr>
            <p:ph type="title"/>
          </p:nvPr>
        </p:nvSpPr>
        <p:spPr>
          <a:xfrm>
            <a:off x="490839" y="750631"/>
            <a:ext cx="6373812" cy="1267901"/>
          </a:xfrm>
        </p:spPr>
        <p:txBody>
          <a:bodyPr vert="horz" lIns="91440" tIns="45720" rIns="91440" bIns="45720" rtlCol="0" anchor="t">
            <a:normAutofit fontScale="90000"/>
          </a:bodyPr>
          <a:lstStyle/>
          <a:p>
            <a:r>
              <a:rPr lang="en-US" sz="8800" dirty="0"/>
              <a:t>Discussion </a:t>
            </a:r>
          </a:p>
        </p:txBody>
      </p:sp>
      <p:sp>
        <p:nvSpPr>
          <p:cNvPr id="4" name="TextBox 3">
            <a:extLst>
              <a:ext uri="{FF2B5EF4-FFF2-40B4-BE49-F238E27FC236}">
                <a16:creationId xmlns:a16="http://schemas.microsoft.com/office/drawing/2014/main" id="{CF2E73B5-90A5-033F-E0E6-113D0BF5B1D9}"/>
              </a:ext>
            </a:extLst>
          </p:cNvPr>
          <p:cNvSpPr txBox="1"/>
          <p:nvPr/>
        </p:nvSpPr>
        <p:spPr>
          <a:xfrm>
            <a:off x="1147096" y="2011516"/>
            <a:ext cx="7964129"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t>Key design decisions:</a:t>
            </a:r>
          </a:p>
          <a:p>
            <a:pPr marL="742950" lvl="1" indent="-285750">
              <a:buFont typeface="Arial"/>
              <a:buChar char="•"/>
            </a:pPr>
            <a:r>
              <a:rPr lang="en-US" dirty="0"/>
              <a:t>More general information to make the entire content more intuitive and friendly to readers with different experience level</a:t>
            </a:r>
          </a:p>
          <a:p>
            <a:pPr marL="742950" lvl="1" indent="-285750">
              <a:buFont typeface="Arial"/>
              <a:buChar char="•"/>
            </a:pPr>
            <a:r>
              <a:rPr lang="en-US" dirty="0"/>
              <a:t>More user interactive buttons to keep readers engaged </a:t>
            </a:r>
          </a:p>
          <a:p>
            <a:pPr marL="742950" lvl="1" indent="-285750">
              <a:buFont typeface="Arial"/>
              <a:buChar char="•"/>
            </a:pPr>
            <a:r>
              <a:rPr lang="en-US" dirty="0"/>
              <a:t>Try to make this website more adaptive by add an alternative for each image and increase the contrast</a:t>
            </a:r>
          </a:p>
          <a:p>
            <a:pPr marL="285750" indent="-285750">
              <a:buFont typeface="Arial"/>
              <a:buChar char="•"/>
            </a:pPr>
            <a:r>
              <a:rPr lang="en-US" dirty="0">
                <a:ea typeface="+mn-lt"/>
                <a:cs typeface="+mn-lt"/>
              </a:rPr>
              <a:t>Exploratory data analysis</a:t>
            </a:r>
          </a:p>
          <a:p>
            <a:pPr marL="742950" lvl="1" indent="-285750">
              <a:buFont typeface="Arial"/>
              <a:buChar char="•"/>
            </a:pPr>
            <a:r>
              <a:rPr lang="en-US" dirty="0">
                <a:ea typeface="+mn-lt"/>
                <a:cs typeface="+mn-lt"/>
              </a:rPr>
              <a:t>Most board with poor powder performance are freestyle boards, however there are two freeride board also have poor powder performance. After explore more on those two models, I found out the reasons. First, they are too stiff to maneuver at low speed. Second, the nose and tail width is too narrow to provide enough buoyance. Third, the camber profile make them easy to catch edge. They are good boards for carving though.</a:t>
            </a:r>
          </a:p>
          <a:p>
            <a:pPr marL="742950" lvl="1" indent="-285750">
              <a:buFont typeface="Arial"/>
              <a:buChar char="•"/>
            </a:pPr>
            <a:r>
              <a:rPr lang="en-US" dirty="0">
                <a:ea typeface="+mn-lt"/>
                <a:cs typeface="+mn-lt"/>
              </a:rPr>
              <a:t>I don’t really need to adjust the dataset except for some brand names and model names. </a:t>
            </a:r>
          </a:p>
        </p:txBody>
      </p:sp>
    </p:spTree>
    <p:extLst>
      <p:ext uri="{BB962C8B-B14F-4D97-AF65-F5344CB8AC3E}">
        <p14:creationId xmlns:p14="http://schemas.microsoft.com/office/powerpoint/2010/main" val="1972780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C5EFAD76-6928-46F5-8800-C1AF27C59B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3740D1-FF02-69FE-B0F6-010DA3B2DC01}"/>
              </a:ext>
            </a:extLst>
          </p:cNvPr>
          <p:cNvSpPr>
            <a:spLocks noGrp="1"/>
          </p:cNvSpPr>
          <p:nvPr>
            <p:ph type="title"/>
          </p:nvPr>
        </p:nvSpPr>
        <p:spPr>
          <a:xfrm>
            <a:off x="540000" y="4508499"/>
            <a:ext cx="4500561" cy="1953501"/>
          </a:xfrm>
        </p:spPr>
        <p:txBody>
          <a:bodyPr vert="horz" lIns="91440" tIns="45720" rIns="91440" bIns="45720" rtlCol="0" anchor="b">
            <a:normAutofit/>
          </a:bodyPr>
          <a:lstStyle/>
          <a:p>
            <a:r>
              <a:rPr lang="en-US"/>
              <a:t>Future</a:t>
            </a:r>
          </a:p>
        </p:txBody>
      </p:sp>
      <p:pic>
        <p:nvPicPr>
          <p:cNvPr id="4" name="Picture 4" descr="A picture containing chart&#10;&#10;Description automatically generated">
            <a:extLst>
              <a:ext uri="{FF2B5EF4-FFF2-40B4-BE49-F238E27FC236}">
                <a16:creationId xmlns:a16="http://schemas.microsoft.com/office/drawing/2014/main" id="{7B477934-DA1C-CCEF-C21A-66D19B214268}"/>
              </a:ext>
            </a:extLst>
          </p:cNvPr>
          <p:cNvPicPr>
            <a:picLocks noChangeAspect="1"/>
          </p:cNvPicPr>
          <p:nvPr/>
        </p:nvPicPr>
        <p:blipFill rotWithShape="1">
          <a:blip r:embed="rId2"/>
          <a:srcRect r="-2" b="1465"/>
          <a:stretch/>
        </p:blipFill>
        <p:spPr>
          <a:xfrm>
            <a:off x="540000" y="986467"/>
            <a:ext cx="5460568" cy="2905450"/>
          </a:xfrm>
          <a:prstGeom prst="rect">
            <a:avLst/>
          </a:prstGeom>
        </p:spPr>
      </p:pic>
      <p:pic>
        <p:nvPicPr>
          <p:cNvPr id="7" name="Picture 7" descr="Graphical user interface, application&#10;&#10;Description automatically generated">
            <a:extLst>
              <a:ext uri="{FF2B5EF4-FFF2-40B4-BE49-F238E27FC236}">
                <a16:creationId xmlns:a16="http://schemas.microsoft.com/office/drawing/2014/main" id="{434E71A6-0EF4-62B9-E7F2-C16685F95C66}"/>
              </a:ext>
            </a:extLst>
          </p:cNvPr>
          <p:cNvPicPr>
            <a:picLocks noChangeAspect="1"/>
          </p:cNvPicPr>
          <p:nvPr/>
        </p:nvPicPr>
        <p:blipFill>
          <a:blip r:embed="rId3"/>
          <a:stretch>
            <a:fillRect/>
          </a:stretch>
        </p:blipFill>
        <p:spPr>
          <a:xfrm>
            <a:off x="6180567" y="978491"/>
            <a:ext cx="5460568" cy="2921402"/>
          </a:xfrm>
          <a:prstGeom prst="rect">
            <a:avLst/>
          </a:prstGeom>
        </p:spPr>
      </p:pic>
      <p:sp>
        <p:nvSpPr>
          <p:cNvPr id="6" name="TextBox 5">
            <a:extLst>
              <a:ext uri="{FF2B5EF4-FFF2-40B4-BE49-F238E27FC236}">
                <a16:creationId xmlns:a16="http://schemas.microsoft.com/office/drawing/2014/main" id="{0E51C935-869F-C2D8-91D4-F721FC41B050}"/>
              </a:ext>
            </a:extLst>
          </p:cNvPr>
          <p:cNvSpPr txBox="1"/>
          <p:nvPr/>
        </p:nvSpPr>
        <p:spPr>
          <a:xfrm>
            <a:off x="5273813" y="4235173"/>
            <a:ext cx="6408738" cy="2280520"/>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indent="-269875">
              <a:lnSpc>
                <a:spcPct val="115000"/>
              </a:lnSpc>
              <a:spcAft>
                <a:spcPts val="600"/>
              </a:spcAft>
              <a:buFont typeface="Arial" panose="020B0604020202020204" pitchFamily="34" charset="0"/>
              <a:buChar char="•"/>
            </a:pPr>
            <a:r>
              <a:rPr lang="en-US" sz="1400" spc="50" dirty="0"/>
              <a:t>More diversity in visualization.</a:t>
            </a:r>
            <a:endParaRPr lang="en-US" dirty="0"/>
          </a:p>
          <a:p>
            <a:pPr indent="-269875">
              <a:lnSpc>
                <a:spcPct val="115000"/>
              </a:lnSpc>
              <a:spcAft>
                <a:spcPts val="600"/>
              </a:spcAft>
              <a:buFont typeface="Arial" panose="020B0604020202020204" pitchFamily="34" charset="0"/>
              <a:buChar char="•"/>
            </a:pPr>
            <a:r>
              <a:rPr lang="en-US" sz="1400" spc="50" dirty="0"/>
              <a:t>I am planning to make those two charts more user interactive, such as click on one part of the donut chart and the corresponding bar in the bar chart would be highlighted. </a:t>
            </a:r>
          </a:p>
          <a:p>
            <a:pPr indent="-269875">
              <a:lnSpc>
                <a:spcPct val="115000"/>
              </a:lnSpc>
              <a:spcAft>
                <a:spcPts val="600"/>
              </a:spcAft>
              <a:buFont typeface="Arial" panose="020B0604020202020204" pitchFamily="34" charset="0"/>
              <a:buChar char="•"/>
            </a:pPr>
            <a:r>
              <a:rPr lang="en-US" sz="1400" spc="50" dirty="0"/>
              <a:t>Also, I am planning making a radar chart to represent the snowboard spec. </a:t>
            </a:r>
          </a:p>
          <a:p>
            <a:pPr indent="-269875">
              <a:lnSpc>
                <a:spcPct val="114999"/>
              </a:lnSpc>
              <a:spcAft>
                <a:spcPts val="600"/>
              </a:spcAft>
              <a:buFont typeface="Arial" panose="020B0604020202020204" pitchFamily="34" charset="0"/>
              <a:buChar char="•"/>
            </a:pPr>
            <a:r>
              <a:rPr lang="en-US" sz="1400" spc="50" dirty="0"/>
              <a:t>Instead of the general information and data from the chart,  maybe include more scientific analysis is a good idea for advanced riders. </a:t>
            </a:r>
          </a:p>
        </p:txBody>
      </p:sp>
    </p:spTree>
    <p:extLst>
      <p:ext uri="{BB962C8B-B14F-4D97-AF65-F5344CB8AC3E}">
        <p14:creationId xmlns:p14="http://schemas.microsoft.com/office/powerpoint/2010/main" val="760996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oup 8">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41" name="Rectangle 20">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pic>
        <p:nvPicPr>
          <p:cNvPr id="42" name="Picture 4" descr="Close up image of hands applauding">
            <a:extLst>
              <a:ext uri="{FF2B5EF4-FFF2-40B4-BE49-F238E27FC236}">
                <a16:creationId xmlns:a16="http://schemas.microsoft.com/office/drawing/2014/main" id="{9D8943A1-5534-704F-22A3-20B32907DE23}"/>
              </a:ext>
            </a:extLst>
          </p:cNvPr>
          <p:cNvPicPr>
            <a:picLocks noChangeAspect="1"/>
          </p:cNvPicPr>
          <p:nvPr/>
        </p:nvPicPr>
        <p:blipFill rotWithShape="1">
          <a:blip r:embed="rId2">
            <a:alphaModFix/>
          </a:blip>
          <a:srcRect r="-8" b="15726"/>
          <a:stretch/>
        </p:blipFill>
        <p:spPr>
          <a:xfrm>
            <a:off x="-688" y="-4"/>
            <a:ext cx="12192687" cy="6858000"/>
          </a:xfrm>
          <a:prstGeom prst="rect">
            <a:avLst/>
          </a:prstGeom>
        </p:spPr>
      </p:pic>
      <p:grpSp>
        <p:nvGrpSpPr>
          <p:cNvPr id="43" name="Group 22">
            <a:extLst>
              <a:ext uri="{FF2B5EF4-FFF2-40B4-BE49-F238E27FC236}">
                <a16:creationId xmlns:a16="http://schemas.microsoft.com/office/drawing/2014/main" id="{24A5CBF4-323E-4A2D-A9CD-A3CC0050D94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2406074" y="-5"/>
            <a:ext cx="9785926" cy="6858004"/>
            <a:chOff x="0" y="-3"/>
            <a:chExt cx="9785926" cy="6858004"/>
          </a:xfrm>
        </p:grpSpPr>
        <p:grpSp>
          <p:nvGrpSpPr>
            <p:cNvPr id="24" name="Group 23">
              <a:extLst>
                <a:ext uri="{FF2B5EF4-FFF2-40B4-BE49-F238E27FC236}">
                  <a16:creationId xmlns:a16="http://schemas.microsoft.com/office/drawing/2014/main" id="{45BFDCD0-B536-4527-AB6E-79B0E4EDD0C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
              <a:ext cx="9767888" cy="6858003"/>
              <a:chOff x="0" y="-3"/>
              <a:chExt cx="9767888" cy="6858003"/>
            </a:xfrm>
          </p:grpSpPr>
          <p:sp>
            <p:nvSpPr>
              <p:cNvPr id="32" name="Rectangle 31">
                <a:extLst>
                  <a:ext uri="{FF2B5EF4-FFF2-40B4-BE49-F238E27FC236}">
                    <a16:creationId xmlns:a16="http://schemas.microsoft.com/office/drawing/2014/main" id="{1850C5E2-9BE7-4321-8945-320FE5AA9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28999"/>
                <a:ext cx="9767888" cy="3429001"/>
              </a:xfrm>
              <a:prstGeom prst="rect">
                <a:avLst/>
              </a:prstGeom>
              <a:gradFill flip="none" rotWithShape="1">
                <a:gsLst>
                  <a:gs pos="32000">
                    <a:schemeClr val="bg1">
                      <a:alpha val="60000"/>
                    </a:schemeClr>
                  </a:gs>
                  <a:gs pos="0">
                    <a:schemeClr val="bg1">
                      <a:alpha val="80000"/>
                    </a:schemeClr>
                  </a:gs>
                  <a:gs pos="63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07B89D3D-F057-4F89-87AC-DBA5FD04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0" y="-3"/>
                <a:ext cx="9767888" cy="3428999"/>
              </a:xfrm>
              <a:prstGeom prst="rect">
                <a:avLst/>
              </a:prstGeom>
              <a:gradFill flip="none" rotWithShape="1">
                <a:gsLst>
                  <a:gs pos="32000">
                    <a:schemeClr val="bg1">
                      <a:alpha val="60000"/>
                    </a:schemeClr>
                  </a:gs>
                  <a:gs pos="0">
                    <a:schemeClr val="bg1">
                      <a:alpha val="80000"/>
                    </a:schemeClr>
                  </a:gs>
                  <a:gs pos="63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5" name="Group 24">
              <a:extLst>
                <a:ext uri="{FF2B5EF4-FFF2-40B4-BE49-F238E27FC236}">
                  <a16:creationId xmlns:a16="http://schemas.microsoft.com/office/drawing/2014/main" id="{95B5518D-4B46-4866-BF9F-D6550DA0028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1"/>
              <a:ext cx="9785926" cy="6858002"/>
              <a:chOff x="0" y="-1"/>
              <a:chExt cx="9785926" cy="6858002"/>
            </a:xfrm>
          </p:grpSpPr>
          <p:sp>
            <p:nvSpPr>
              <p:cNvPr id="30" name="Rectangle 29">
                <a:extLst>
                  <a:ext uri="{FF2B5EF4-FFF2-40B4-BE49-F238E27FC236}">
                    <a16:creationId xmlns:a16="http://schemas.microsoft.com/office/drawing/2014/main" id="{71673445-12E5-48F8-BEF8-87016BBC52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29000"/>
                <a:ext cx="9785926" cy="3429001"/>
              </a:xfrm>
              <a:prstGeom prst="rect">
                <a:avLst/>
              </a:prstGeom>
              <a:gradFill flip="none" rotWithShape="1">
                <a:gsLst>
                  <a:gs pos="0">
                    <a:schemeClr val="accent3"/>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3ACC629B-B138-4925-BE58-F4E4E2CC83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0" y="-1"/>
                <a:ext cx="9785926" cy="3428999"/>
              </a:xfrm>
              <a:prstGeom prst="rect">
                <a:avLst/>
              </a:prstGeom>
              <a:gradFill flip="none" rotWithShape="1">
                <a:gsLst>
                  <a:gs pos="0">
                    <a:schemeClr val="accent3"/>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Rectangle 25">
              <a:extLst>
                <a:ext uri="{FF2B5EF4-FFF2-40B4-BE49-F238E27FC236}">
                  <a16:creationId xmlns:a16="http://schemas.microsoft.com/office/drawing/2014/main" id="{8F565D01-6AAA-4149-B7F9-257DDE044A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V="1">
              <a:off x="1241733" y="-1241732"/>
              <a:ext cx="6312874" cy="8796338"/>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4A26A215-743C-44FA-BCDF-557D447DD8B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1"/>
              <a:ext cx="9768670" cy="6858002"/>
              <a:chOff x="0" y="-1"/>
              <a:chExt cx="9768670" cy="6858002"/>
            </a:xfrm>
          </p:grpSpPr>
          <p:sp>
            <p:nvSpPr>
              <p:cNvPr id="28" name="Rectangle 27">
                <a:extLst>
                  <a:ext uri="{FF2B5EF4-FFF2-40B4-BE49-F238E27FC236}">
                    <a16:creationId xmlns:a16="http://schemas.microsoft.com/office/drawing/2014/main" id="{DDC24E92-BC4D-4062-B4E9-06E64DFC6F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2" y="3429000"/>
                <a:ext cx="9767888" cy="3429001"/>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736FDDFC-223B-4390-8055-FA8AA406EF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0" y="-1"/>
                <a:ext cx="9767888" cy="342899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 name="Title 1">
            <a:extLst>
              <a:ext uri="{FF2B5EF4-FFF2-40B4-BE49-F238E27FC236}">
                <a16:creationId xmlns:a16="http://schemas.microsoft.com/office/drawing/2014/main" id="{2996650E-C2E8-B421-A48F-FCEBB55EBEAC}"/>
              </a:ext>
            </a:extLst>
          </p:cNvPr>
          <p:cNvSpPr>
            <a:spLocks noGrp="1"/>
          </p:cNvSpPr>
          <p:nvPr>
            <p:ph type="title"/>
          </p:nvPr>
        </p:nvSpPr>
        <p:spPr>
          <a:xfrm>
            <a:off x="7153200" y="540000"/>
            <a:ext cx="4500561" cy="4259814"/>
          </a:xfrm>
        </p:spPr>
        <p:txBody>
          <a:bodyPr vert="horz" lIns="91440" tIns="45720" rIns="91440" bIns="45720" rtlCol="0" anchor="b">
            <a:normAutofit/>
          </a:bodyPr>
          <a:lstStyle/>
          <a:p>
            <a:r>
              <a:rPr lang="en-US" sz="7500">
                <a:solidFill>
                  <a:srgbClr val="FFFFFF"/>
                </a:solidFill>
              </a:rPr>
              <a:t>Thank you for your attention</a:t>
            </a:r>
          </a:p>
        </p:txBody>
      </p:sp>
    </p:spTree>
    <p:extLst>
      <p:ext uri="{BB962C8B-B14F-4D97-AF65-F5344CB8AC3E}">
        <p14:creationId xmlns:p14="http://schemas.microsoft.com/office/powerpoint/2010/main" val="1636378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GlowVTI">
  <a:themeElements>
    <a:clrScheme name="AnalogousFromRegularSeedRightStep">
      <a:dk1>
        <a:srgbClr val="000000"/>
      </a:dk1>
      <a:lt1>
        <a:srgbClr val="FFFFFF"/>
      </a:lt1>
      <a:dk2>
        <a:srgbClr val="1D2333"/>
      </a:dk2>
      <a:lt2>
        <a:srgbClr val="E8E4E2"/>
      </a:lt2>
      <a:accent1>
        <a:srgbClr val="22ADE6"/>
      </a:accent1>
      <a:accent2>
        <a:srgbClr val="174ED5"/>
      </a:accent2>
      <a:accent3>
        <a:srgbClr val="4129E7"/>
      </a:accent3>
      <a:accent4>
        <a:srgbClr val="7E17D5"/>
      </a:accent4>
      <a:accent5>
        <a:srgbClr val="DF29E7"/>
      </a:accent5>
      <a:accent6>
        <a:srgbClr val="D5178E"/>
      </a:accent6>
      <a:hlink>
        <a:srgbClr val="BF643F"/>
      </a:hlink>
      <a:folHlink>
        <a:srgbClr val="7F7F7F"/>
      </a:folHlink>
    </a:clrScheme>
    <a:fontScheme name="Blur">
      <a:majorFont>
        <a:latin typeface="Bell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wVTI" id="{D5B5AA20-F6D3-43B8-AF6B-ECAF69256418}" vid="{93025AB5-1D44-4CD3-9BC3-729F6E11E040}"/>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7</Slides>
  <Notes>0</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GlowVTI</vt:lpstr>
      <vt:lpstr>How to Choose the Right Snowboard?</vt:lpstr>
      <vt:lpstr>Introduction</vt:lpstr>
      <vt:lpstr>Demonstration</vt:lpstr>
      <vt:lpstr>Demonstration</vt:lpstr>
      <vt:lpstr>Discussion </vt:lpstr>
      <vt:lpstr>Future</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462</cp:revision>
  <dcterms:created xsi:type="dcterms:W3CDTF">2023-04-18T20:19:30Z</dcterms:created>
  <dcterms:modified xsi:type="dcterms:W3CDTF">2023-04-19T18:30:06Z</dcterms:modified>
</cp:coreProperties>
</file>

<file path=docProps/thumbnail.jpeg>
</file>